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3"/>
  </p:notesMasterIdLst>
  <p:sldIdLst>
    <p:sldId id="256" r:id="rId2"/>
    <p:sldId id="259" r:id="rId3"/>
    <p:sldId id="262" r:id="rId4"/>
    <p:sldId id="263" r:id="rId5"/>
    <p:sldId id="264" r:id="rId6"/>
    <p:sldId id="265" r:id="rId7"/>
    <p:sldId id="266" r:id="rId8"/>
    <p:sldId id="2147472483" r:id="rId9"/>
    <p:sldId id="267" r:id="rId10"/>
    <p:sldId id="2147472486" r:id="rId11"/>
    <p:sldId id="2147472487" r:id="rId12"/>
    <p:sldId id="2147472488" r:id="rId13"/>
    <p:sldId id="2147472489" r:id="rId14"/>
    <p:sldId id="2147472490" r:id="rId15"/>
    <p:sldId id="2147472491" r:id="rId16"/>
    <p:sldId id="2147472492" r:id="rId17"/>
    <p:sldId id="2147472493" r:id="rId18"/>
    <p:sldId id="279" r:id="rId19"/>
    <p:sldId id="2147472494" r:id="rId20"/>
    <p:sldId id="2147472495" r:id="rId21"/>
    <p:sldId id="2147472496" r:id="rId22"/>
    <p:sldId id="2147472497" r:id="rId23"/>
    <p:sldId id="2147472498" r:id="rId24"/>
    <p:sldId id="437" r:id="rId25"/>
    <p:sldId id="438" r:id="rId26"/>
    <p:sldId id="439" r:id="rId27"/>
    <p:sldId id="2147472499" r:id="rId28"/>
    <p:sldId id="440" r:id="rId29"/>
    <p:sldId id="443" r:id="rId30"/>
    <p:sldId id="370" r:id="rId31"/>
    <p:sldId id="444" r:id="rId32"/>
    <p:sldId id="2147472501" r:id="rId33"/>
    <p:sldId id="2147472502" r:id="rId34"/>
    <p:sldId id="2147472503" r:id="rId35"/>
    <p:sldId id="2147472504" r:id="rId36"/>
    <p:sldId id="2147472505" r:id="rId37"/>
    <p:sldId id="2147472506" r:id="rId38"/>
    <p:sldId id="2147472507" r:id="rId39"/>
    <p:sldId id="2147472500" r:id="rId40"/>
    <p:sldId id="441" r:id="rId41"/>
    <p:sldId id="2147472508" r:id="rId42"/>
    <p:sldId id="2147472509" r:id="rId43"/>
    <p:sldId id="2147472510" r:id="rId44"/>
    <p:sldId id="2147472511" r:id="rId45"/>
    <p:sldId id="2147472512" r:id="rId46"/>
    <p:sldId id="447" r:id="rId47"/>
    <p:sldId id="2147472513" r:id="rId48"/>
    <p:sldId id="2147472514" r:id="rId49"/>
    <p:sldId id="448" r:id="rId50"/>
    <p:sldId id="449" r:id="rId51"/>
    <p:sldId id="450" r:id="rId52"/>
    <p:sldId id="451" r:id="rId53"/>
    <p:sldId id="452" r:id="rId54"/>
    <p:sldId id="453" r:id="rId55"/>
    <p:sldId id="454" r:id="rId56"/>
    <p:sldId id="455" r:id="rId57"/>
    <p:sldId id="456" r:id="rId58"/>
    <p:sldId id="457" r:id="rId59"/>
    <p:sldId id="458" r:id="rId60"/>
    <p:sldId id="459" r:id="rId61"/>
    <p:sldId id="460" r:id="rId62"/>
    <p:sldId id="461" r:id="rId63"/>
    <p:sldId id="2147376860" r:id="rId64"/>
    <p:sldId id="2147376861" r:id="rId65"/>
    <p:sldId id="462" r:id="rId66"/>
    <p:sldId id="463" r:id="rId67"/>
    <p:sldId id="464" r:id="rId68"/>
    <p:sldId id="465" r:id="rId69"/>
    <p:sldId id="466" r:id="rId70"/>
    <p:sldId id="467" r:id="rId71"/>
    <p:sldId id="468" r:id="rId72"/>
    <p:sldId id="469"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86" r:id="rId90"/>
    <p:sldId id="487" r:id="rId91"/>
    <p:sldId id="488" r:id="rId92"/>
    <p:sldId id="489" r:id="rId93"/>
    <p:sldId id="490" r:id="rId94"/>
    <p:sldId id="491" r:id="rId95"/>
    <p:sldId id="492" r:id="rId96"/>
    <p:sldId id="493" r:id="rId97"/>
    <p:sldId id="494" r:id="rId98"/>
    <p:sldId id="495" r:id="rId99"/>
    <p:sldId id="496" r:id="rId100"/>
    <p:sldId id="497" r:id="rId101"/>
    <p:sldId id="498" r:id="rId102"/>
    <p:sldId id="499" r:id="rId103"/>
    <p:sldId id="500" r:id="rId104"/>
    <p:sldId id="501" r:id="rId105"/>
    <p:sldId id="502" r:id="rId106"/>
    <p:sldId id="503" r:id="rId107"/>
    <p:sldId id="504" r:id="rId108"/>
    <p:sldId id="505" r:id="rId109"/>
    <p:sldId id="506" r:id="rId110"/>
    <p:sldId id="507" r:id="rId111"/>
    <p:sldId id="508" r:id="rId112"/>
    <p:sldId id="509" r:id="rId113"/>
    <p:sldId id="510" r:id="rId114"/>
    <p:sldId id="511" r:id="rId115"/>
    <p:sldId id="512" r:id="rId116"/>
    <p:sldId id="513" r:id="rId117"/>
    <p:sldId id="514" r:id="rId118"/>
    <p:sldId id="515" r:id="rId119"/>
    <p:sldId id="516" r:id="rId120"/>
    <p:sldId id="2147472485" r:id="rId121"/>
    <p:sldId id="517" r:id="rId122"/>
  </p:sldIdLst>
  <p:sldSz cx="9144000" cy="5143500" type="screen16x9"/>
  <p:notesSz cx="6858000" cy="9144000"/>
  <p:embeddedFontLst>
    <p:embeddedFont>
      <p:font typeface="Calibri" panose="020F0502020204030204" pitchFamily="34" charset="0"/>
      <p:regular r:id="rId124"/>
      <p:bold r:id="rId125"/>
      <p:italic r:id="rId126"/>
      <p:boldItalic r:id="rId127"/>
    </p:embeddedFont>
    <p:embeddedFont>
      <p:font typeface="Montserrat" panose="00000500000000000000" pitchFamily="2" charset="0"/>
      <p:regular r:id="rId128"/>
      <p:bold r:id="rId129"/>
      <p:italic r:id="rId130"/>
      <p:boldItalic r:id="rId131"/>
    </p:embeddedFont>
    <p:embeddedFont>
      <p:font typeface="Montserrat Medium" panose="00000600000000000000" pitchFamily="2" charset="0"/>
      <p:regular r:id="rId132"/>
      <p:bold r:id="rId133"/>
      <p:italic r:id="rId134"/>
      <p:boldItalic r:id="rId135"/>
    </p:embeddedFont>
    <p:embeddedFont>
      <p:font typeface="Trebuchet MS" panose="020B0603020202020204" pitchFamily="3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6"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490" autoAdjust="0"/>
  </p:normalViewPr>
  <p:slideViewPr>
    <p:cSldViewPr snapToGrid="0">
      <p:cViewPr varScale="1">
        <p:scale>
          <a:sx n="99" d="100"/>
          <a:sy n="99" d="100"/>
        </p:scale>
        <p:origin x="122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296" Type="http://customschemas.google.com/relationships/presentationmetadata" Target="metadata"/><Relationship Id="rId300"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97" Type="http://schemas.openxmlformats.org/officeDocument/2006/relationships/commentAuthors" Target="commentAuthor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98"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87911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Executing a merge</a:t>
            </a:r>
            <a:endParaRPr dirty="0"/>
          </a:p>
          <a:p>
            <a:pPr marL="457200" lvl="0" indent="-304800" algn="l" rtl="0">
              <a:lnSpc>
                <a:spcPct val="100000"/>
              </a:lnSpc>
              <a:spcBef>
                <a:spcPts val="0"/>
              </a:spcBef>
              <a:spcAft>
                <a:spcPts val="0"/>
              </a:spcAft>
              <a:buSzPts val="1100"/>
              <a:buFont typeface="Arial"/>
              <a:buChar char="-"/>
            </a:pPr>
            <a:r>
              <a:rPr lang="en-US" dirty="0"/>
              <a:t>Encountering and managing a merge conflict</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https://docs.microsoft.com/en-us/learn/modules/branch-merge-git/</a:t>
            </a:r>
            <a:endParaRPr dirty="0"/>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110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73512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115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116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020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16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728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401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7056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377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Several frameworks supported – unittest, </a:t>
            </a:r>
            <a:r>
              <a:rPr lang="en-US" dirty="0" err="1"/>
              <a:t>pytest</a:t>
            </a:r>
            <a:r>
              <a:rPr lang="en-US" dirty="0"/>
              <a:t>, nose/nose2</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0904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151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dirty="0"/>
          </a:p>
        </p:txBody>
      </p:sp>
    </p:spTree>
    <p:extLst>
      <p:ext uri="{BB962C8B-B14F-4D97-AF65-F5344CB8AC3E}">
        <p14:creationId xmlns:p14="http://schemas.microsoft.com/office/powerpoint/2010/main" val="3918437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778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28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Requires decoration as a class method (@classmethod) – called on class vs instance of class (like static)</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032072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4318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774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Requires decoration as a class method (@classmethod) – called on class vs instance of class (like static)</a:t>
            </a:r>
          </a:p>
          <a:p>
            <a:pPr marL="158750" indent="0">
              <a:buNone/>
            </a:pPr>
            <a:endParaRPr lang="en-US" dirty="0"/>
          </a:p>
        </p:txBody>
      </p:sp>
    </p:spTree>
    <p:extLst>
      <p:ext uri="{BB962C8B-B14F-4D97-AF65-F5344CB8AC3E}">
        <p14:creationId xmlns:p14="http://schemas.microsoft.com/office/powerpoint/2010/main" val="1579782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725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7344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879180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1626695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63189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dirty="0"/>
              <a:t>__init__.py is what really defines a Python package as a package</a:t>
            </a:r>
            <a:endParaRPr dirty="0"/>
          </a:p>
        </p:txBody>
      </p:sp>
    </p:spTree>
    <p:extLst>
      <p:ext uri="{BB962C8B-B14F-4D97-AF65-F5344CB8AC3E}">
        <p14:creationId xmlns:p14="http://schemas.microsoft.com/office/powerpoint/2010/main" val="1185084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1429331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Can include a brief discussion of </a:t>
            </a:r>
            <a:r>
              <a:rPr lang="en-US" dirty="0" err="1"/>
              <a:t>expectedFailure</a:t>
            </a:r>
            <a:r>
              <a:rPr lang="en-US" dirty="0"/>
              <a:t> decorator – but encourage that participants fix the test (or delete) rather than allowing to go on failing for an extended period of time</a:t>
            </a:r>
            <a:endParaRPr dirty="0"/>
          </a:p>
        </p:txBody>
      </p:sp>
    </p:spTree>
    <p:extLst>
      <p:ext uri="{BB962C8B-B14F-4D97-AF65-F5344CB8AC3E}">
        <p14:creationId xmlns:p14="http://schemas.microsoft.com/office/powerpoint/2010/main" val="3654006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extLst>
      <p:ext uri="{BB962C8B-B14F-4D97-AF65-F5344CB8AC3E}">
        <p14:creationId xmlns:p14="http://schemas.microsoft.com/office/powerpoint/2010/main" val="2339222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63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69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71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72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73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repository in GitHub</a:t>
            </a:r>
            <a:endParaRPr dirty="0"/>
          </a:p>
          <a:p>
            <a:pPr marL="457200" lvl="0" indent="-304800" algn="l" rtl="0">
              <a:lnSpc>
                <a:spcPct val="100000"/>
              </a:lnSpc>
              <a:spcBef>
                <a:spcPts val="0"/>
              </a:spcBef>
              <a:spcAft>
                <a:spcPts val="0"/>
              </a:spcAft>
              <a:buSzPts val="1100"/>
              <a:buFont typeface="Arial"/>
              <a:buChar char="-"/>
            </a:pPr>
            <a:r>
              <a:rPr lang="en-US" dirty="0"/>
              <a:t>Cloning that repository locally</a:t>
            </a:r>
            <a:endParaRPr dirty="0"/>
          </a:p>
          <a:p>
            <a:pPr marL="457200" lvl="0" indent="-304800" algn="l" rtl="0">
              <a:lnSpc>
                <a:spcPct val="100000"/>
              </a:lnSpc>
              <a:spcBef>
                <a:spcPts val="0"/>
              </a:spcBef>
              <a:spcAft>
                <a:spcPts val="0"/>
              </a:spcAft>
              <a:buSzPts val="1100"/>
              <a:buFont typeface="Arial"/>
              <a:buChar char="-"/>
            </a:pPr>
            <a:r>
              <a:rPr lang="en-US" dirty="0"/>
              <a:t>Creating a new repository locally</a:t>
            </a:r>
            <a:endParaRPr dirty="0"/>
          </a:p>
          <a:p>
            <a:pPr marL="457200" lvl="0" indent="-304800" algn="l" rtl="0">
              <a:lnSpc>
                <a:spcPct val="100000"/>
              </a:lnSpc>
              <a:spcBef>
                <a:spcPts val="0"/>
              </a:spcBef>
              <a:spcAft>
                <a:spcPts val="0"/>
              </a:spcAft>
              <a:buSzPts val="1100"/>
              <a:buFont typeface="Arial"/>
              <a:buChar char="-"/>
            </a:pPr>
            <a:r>
              <a:rPr lang="en-US" dirty="0"/>
              <a:t>Pushing that repository to remote</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https://docs.microsoft.com/en-us/learn/modules/intro-to-git/ + https://docs.microsoft.com/en-us/learn/modules/create-git-project/</a:t>
            </a:r>
            <a:endParaRPr dirty="0"/>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89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dirty="0"/>
              <a:t>Creating a new branch on a cloned repository</a:t>
            </a:r>
            <a:endParaRPr dirty="0"/>
          </a:p>
          <a:p>
            <a:pPr marL="457200" lvl="0" indent="-304800" algn="l" rtl="0">
              <a:lnSpc>
                <a:spcPct val="100000"/>
              </a:lnSpc>
              <a:spcBef>
                <a:spcPts val="0"/>
              </a:spcBef>
              <a:spcAft>
                <a:spcPts val="0"/>
              </a:spcAft>
              <a:buSzPts val="1100"/>
              <a:buFont typeface="Arial"/>
              <a:buChar char="-"/>
            </a:pPr>
            <a:r>
              <a:rPr lang="en-US" dirty="0"/>
              <a:t>Making changes to that branch</a:t>
            </a:r>
            <a:endParaRPr dirty="0"/>
          </a:p>
          <a:p>
            <a:pPr marL="457200" lvl="0" indent="-304800" algn="l" rtl="0">
              <a:lnSpc>
                <a:spcPct val="100000"/>
              </a:lnSpc>
              <a:spcBef>
                <a:spcPts val="0"/>
              </a:spcBef>
              <a:spcAft>
                <a:spcPts val="0"/>
              </a:spcAft>
              <a:buSzPts val="1100"/>
              <a:buFont typeface="Arial"/>
              <a:buChar char="-"/>
            </a:pPr>
            <a:r>
              <a:rPr lang="en-US" dirty="0"/>
              <a:t>Pushing those changes to remote</a:t>
            </a:r>
            <a:endParaRPr dirty="0"/>
          </a:p>
          <a:p>
            <a:pPr marL="457200" lvl="0" indent="-304800" algn="l" rtl="0">
              <a:lnSpc>
                <a:spcPct val="100000"/>
              </a:lnSpc>
              <a:spcBef>
                <a:spcPts val="0"/>
              </a:spcBef>
              <a:spcAft>
                <a:spcPts val="0"/>
              </a:spcAft>
              <a:buSzPts val="1100"/>
              <a:buFont typeface="Arial"/>
              <a:buChar char="-"/>
            </a:pPr>
            <a:r>
              <a:rPr lang="en-US" dirty="0"/>
              <a:t>Creating a pull request from those changes</a:t>
            </a:r>
            <a:endParaRPr dirty="0"/>
          </a:p>
          <a:p>
            <a:pPr marL="457200" lvl="0" indent="-234950" algn="l" rtl="0">
              <a:lnSpc>
                <a:spcPct val="100000"/>
              </a:lnSpc>
              <a:spcBef>
                <a:spcPts val="0"/>
              </a:spcBef>
              <a:spcAft>
                <a:spcPts val="0"/>
              </a:spcAft>
              <a:buSzPts val="1100"/>
              <a:buFont typeface="Arial"/>
              <a:buNone/>
            </a:pPr>
            <a:endParaRPr dirty="0"/>
          </a:p>
          <a:p>
            <a:pPr marL="152400" lvl="0" indent="0" algn="l" rtl="0">
              <a:lnSpc>
                <a:spcPct val="100000"/>
              </a:lnSpc>
              <a:spcBef>
                <a:spcPts val="0"/>
              </a:spcBef>
              <a:spcAft>
                <a:spcPts val="0"/>
              </a:spcAft>
              <a:buSzPts val="1100"/>
              <a:buFont typeface="Arial"/>
              <a:buNone/>
            </a:pPr>
            <a:r>
              <a:rPr lang="en-US" dirty="0"/>
              <a:t>Use https://docs.microsoft.com/en-us/learn/modules/collaborate-with-git/</a:t>
            </a:r>
            <a:endParaRPr dirty="0"/>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99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ernelGamut32/intermediate-python/blob/main/01%20Data%20Types%2C%20Operators%2C%20and%20Variables.ipyn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ernelGamut32/intermediate-python/blob/main/02%20Conditionals.ipyn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rnelGamut32/intermediate-python/blob/main/03%20Functions.ipyn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rnelGamut32/intermediate-python/blob/main/04%20Looping.ipyn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ernelGamut32/intermediate-python/blob/main/05%20Additional%20Datatypes.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ernelGamut32/intermediate-python/blob/main/06%20Files%20and%20Regular%20Expressions.ipyn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ernelGamut32/intermediate-python/blob/main/07%20Modules.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ernelGamut32/intermediate-python/blob/main/08%20Object-Oriented%20Programming.ipyn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library/unittest.html#organizing-test-cod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cs.python.org/3/library/unittest.html#setupclass-and-teardownclas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7.xml.rels><?xml version="1.0" encoding="UTF-8" standalone="yes"?>
<Relationships xmlns="http://schemas.openxmlformats.org/package/2006/relationships"><Relationship Id="rId3" Type="http://schemas.openxmlformats.org/officeDocument/2006/relationships/hyperlink" Target="https://docs.python.org/3/library/unittest.html#skipping-tests-and-expected-failure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2</a:t>
            </a:r>
            <a:br>
              <a:rPr lang="en-US" sz="4500" dirty="0"/>
            </a:br>
            <a:r>
              <a:rPr lang="en-US" sz="2800" dirty="0"/>
              <a:t>Software Development Practice</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Data Types, Operators, and Variables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738664"/>
          </a:xfrm>
          <a:prstGeom prst="rect">
            <a:avLst/>
          </a:prstGeom>
          <a:noFill/>
        </p:spPr>
        <p:txBody>
          <a:bodyPr wrap="square">
            <a:spAutoFit/>
          </a:bodyPr>
          <a:lstStyle/>
          <a:p>
            <a:r>
              <a:rPr lang="en-US" dirty="0">
                <a:hlinkClick r:id="rId3"/>
              </a:rPr>
              <a:t>https://github.com/KernelGamut32/intermediate-python/blob/main/01%20Data%20Types%2C%20Operators%2C%20and%20Variables.ipynb</a:t>
            </a:r>
            <a:endParaRPr lang="en-US" dirty="0"/>
          </a:p>
        </p:txBody>
      </p:sp>
    </p:spTree>
    <p:extLst>
      <p:ext uri="{BB962C8B-B14F-4D97-AF65-F5344CB8AC3E}">
        <p14:creationId xmlns:p14="http://schemas.microsoft.com/office/powerpoint/2010/main" val="691327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Conditionals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https://github.com/KernelGamut32/intermediate-python/blob/main/02%20Conditionals.ipynb</a:t>
            </a:r>
            <a:endParaRPr lang="en-US" dirty="0"/>
          </a:p>
        </p:txBody>
      </p:sp>
    </p:spTree>
    <p:extLst>
      <p:ext uri="{BB962C8B-B14F-4D97-AF65-F5344CB8AC3E}">
        <p14:creationId xmlns:p14="http://schemas.microsoft.com/office/powerpoint/2010/main" val="1657813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Functions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https://github.com/KernelGamut32/intermediate-python/blob/main/03%20Functions.ipynb</a:t>
            </a:r>
            <a:endParaRPr lang="en-US" dirty="0"/>
          </a:p>
        </p:txBody>
      </p:sp>
    </p:spTree>
    <p:extLst>
      <p:ext uri="{BB962C8B-B14F-4D97-AF65-F5344CB8AC3E}">
        <p14:creationId xmlns:p14="http://schemas.microsoft.com/office/powerpoint/2010/main" val="3789764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CD95-76F0-A68B-2C28-EDC99EFD81F3}"/>
              </a:ext>
            </a:extLst>
          </p:cNvPr>
          <p:cNvSpPr>
            <a:spLocks noGrp="1"/>
          </p:cNvSpPr>
          <p:nvPr>
            <p:ph type="title"/>
          </p:nvPr>
        </p:nvSpPr>
        <p:spPr/>
        <p:txBody>
          <a:bodyPr/>
          <a:lstStyle/>
          <a:p>
            <a:r>
              <a:rPr lang="en-US" dirty="0"/>
              <a:t>Filler</a:t>
            </a:r>
          </a:p>
        </p:txBody>
      </p:sp>
      <p:sp>
        <p:nvSpPr>
          <p:cNvPr id="3" name="Subtitle 2">
            <a:extLst>
              <a:ext uri="{FF2B5EF4-FFF2-40B4-BE49-F238E27FC236}">
                <a16:creationId xmlns:a16="http://schemas.microsoft.com/office/drawing/2014/main" id="{2FCC494D-3E5C-FF22-EF6C-626D33FDD80F}"/>
              </a:ext>
            </a:extLst>
          </p:cNvPr>
          <p:cNvSpPr>
            <a:spLocks noGrp="1"/>
          </p:cNvSpPr>
          <p:nvPr>
            <p:ph type="subTitle" idx="1"/>
          </p:nvPr>
        </p:nvSpPr>
        <p:spPr/>
        <p:txBody>
          <a:bodyPr/>
          <a:lstStyle/>
          <a:p>
            <a:r>
              <a:rPr lang="en-US" dirty="0"/>
              <a:t>If time still left, consider doing the following to wrap up:</a:t>
            </a:r>
          </a:p>
          <a:p>
            <a:endParaRPr lang="en-US" dirty="0"/>
          </a:p>
          <a:p>
            <a:pPr marL="514350" indent="-285750">
              <a:buClrTx/>
              <a:buSzPct val="100000"/>
              <a:buFont typeface="Arial" panose="020B0604020202020204" pitchFamily="34" charset="0"/>
              <a:buChar char="●"/>
            </a:pPr>
            <a:r>
              <a:rPr lang="en-US" dirty="0"/>
              <a:t>Option 1: Have the associates discuss in groups: (PREFERRED OPTION)</a:t>
            </a:r>
          </a:p>
          <a:p>
            <a:pPr marL="971550" lvl="1" indent="-285750">
              <a:buClrTx/>
              <a:buSzPct val="100000"/>
              <a:buFont typeface="Arial" panose="020B0604020202020204" pitchFamily="34" charset="0"/>
              <a:buChar char="•"/>
            </a:pPr>
            <a:r>
              <a:rPr lang="en-US" sz="1300" dirty="0">
                <a:solidFill>
                  <a:schemeClr val="tx1"/>
                </a:solidFill>
              </a:rPr>
              <a:t>Key learnings coming out of the week</a:t>
            </a:r>
          </a:p>
          <a:p>
            <a:pPr marL="971550" lvl="1" indent="-285750">
              <a:buClrTx/>
              <a:buSzPct val="100000"/>
              <a:buFont typeface="Arial" panose="020B0604020202020204" pitchFamily="34" charset="0"/>
              <a:buChar char="•"/>
            </a:pPr>
            <a:r>
              <a:rPr lang="en-US" sz="1300" dirty="0">
                <a:solidFill>
                  <a:schemeClr val="tx1"/>
                </a:solidFill>
              </a:rPr>
              <a:t>Identify 3 – 5 ways that you could potentially apply the material you’ve been learning about this week in your teams and/or in your day-to-day</a:t>
            </a:r>
          </a:p>
          <a:p>
            <a:pPr marL="685800" lvl="1" indent="0">
              <a:buClrTx/>
              <a:buSzPct val="100000"/>
            </a:pPr>
            <a:endParaRPr lang="en-US" dirty="0">
              <a:solidFill>
                <a:schemeClr val="tx1"/>
              </a:solidFill>
            </a:endParaRPr>
          </a:p>
          <a:p>
            <a:pPr marL="514350" indent="-285750">
              <a:buClrTx/>
              <a:buSzPct val="100000"/>
              <a:buFont typeface="Arial" panose="020B0604020202020204" pitchFamily="34" charset="0"/>
              <a:buChar char="●"/>
            </a:pPr>
            <a:r>
              <a:rPr lang="en-US" dirty="0"/>
              <a:t>Option 2: Do a couple of quick demos on GitHub Actions as one form of automated CI/CD – won’t match exactly with what they are doing </a:t>
            </a:r>
            <a:r>
              <a:rPr lang="en-US" dirty="0" err="1"/>
              <a:t>toolwise</a:t>
            </a:r>
            <a:r>
              <a:rPr lang="en-US" dirty="0"/>
              <a:t> but concepts will be applicable</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https://docs.microsoft.com/en-us/learn/modules/github-actions-automate-tasks/</a:t>
            </a:r>
          </a:p>
          <a:p>
            <a:pPr marL="971550" lvl="1" indent="-285750">
              <a:buClrTx/>
              <a:buSzPct val="100000"/>
              <a:buFont typeface="Arial" panose="020B0604020202020204" pitchFamily="34" charset="0"/>
              <a:buChar char="•"/>
            </a:pPr>
            <a:r>
              <a:rPr lang="en-US" sz="1300" dirty="0">
                <a:solidFill>
                  <a:schemeClr val="tx1"/>
                </a:solidFill>
              </a:rPr>
              <a:t>https://docs.microsoft.com/en-us/learn/modules/github-actions-ci/</a:t>
            </a:r>
          </a:p>
          <a:p>
            <a:pPr marL="685800" lvl="1" indent="0">
              <a:buClrTx/>
              <a:buSzPct val="100000"/>
            </a:pPr>
            <a:endParaRPr lang="en-US" dirty="0">
              <a:solidFill>
                <a:schemeClr val="tx1"/>
              </a:solidFill>
            </a:endParaRPr>
          </a:p>
        </p:txBody>
      </p:sp>
      <p:sp>
        <p:nvSpPr>
          <p:cNvPr id="4" name="Slide Number Placeholder 3">
            <a:extLst>
              <a:ext uri="{FF2B5EF4-FFF2-40B4-BE49-F238E27FC236}">
                <a16:creationId xmlns:a16="http://schemas.microsoft.com/office/drawing/2014/main" id="{F33C5200-DBCC-91D7-852D-1563B342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extLst>
      <p:ext uri="{BB962C8B-B14F-4D97-AF65-F5344CB8AC3E}">
        <p14:creationId xmlns:p14="http://schemas.microsoft.com/office/powerpoint/2010/main" val="686130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Looping</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https://github.com/KernelGamut32/intermediate-python/blob/main/04%20Looping.ipynb</a:t>
            </a:r>
            <a:endParaRPr lang="en-US" dirty="0"/>
          </a:p>
        </p:txBody>
      </p:sp>
    </p:spTree>
    <p:extLst>
      <p:ext uri="{BB962C8B-B14F-4D97-AF65-F5344CB8AC3E}">
        <p14:creationId xmlns:p14="http://schemas.microsoft.com/office/powerpoint/2010/main" val="202842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Additional Datatypes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https://github.com/KernelGamut32/intermediate-python/blob/main/05%20Additional%20Datatypes.ipynb</a:t>
            </a:r>
            <a:endParaRPr lang="en-US" dirty="0"/>
          </a:p>
        </p:txBody>
      </p:sp>
    </p:spTree>
    <p:extLst>
      <p:ext uri="{BB962C8B-B14F-4D97-AF65-F5344CB8AC3E}">
        <p14:creationId xmlns:p14="http://schemas.microsoft.com/office/powerpoint/2010/main" val="126431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Files and Regular Expressions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https://github.com/KernelGamut32/intermediate-python/blob/main/06%20Files%20and%20Regular%20Expressions.ipynb</a:t>
            </a:r>
            <a:endParaRPr lang="en-US" dirty="0"/>
          </a:p>
        </p:txBody>
      </p:sp>
    </p:spTree>
    <p:extLst>
      <p:ext uri="{BB962C8B-B14F-4D97-AF65-F5344CB8AC3E}">
        <p14:creationId xmlns:p14="http://schemas.microsoft.com/office/powerpoint/2010/main" val="100719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Modules</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https://github.com/KernelGamut32/intermediate-python/blob/main/07%20Modules.ipynb</a:t>
            </a:r>
            <a:endParaRPr lang="en-US" dirty="0"/>
          </a:p>
        </p:txBody>
      </p:sp>
    </p:spTree>
    <p:extLst>
      <p:ext uri="{BB962C8B-B14F-4D97-AF65-F5344CB8AC3E}">
        <p14:creationId xmlns:p14="http://schemas.microsoft.com/office/powerpoint/2010/main" val="42817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1304-A0FB-6690-FB29-914E957E6661}"/>
              </a:ext>
            </a:extLst>
          </p:cNvPr>
          <p:cNvSpPr>
            <a:spLocks noGrp="1"/>
          </p:cNvSpPr>
          <p:nvPr>
            <p:ph type="title"/>
          </p:nvPr>
        </p:nvSpPr>
        <p:spPr/>
        <p:txBody>
          <a:bodyPr/>
          <a:lstStyle/>
          <a:p>
            <a:r>
              <a:rPr lang="en-US" dirty="0"/>
              <a:t>Object-Oriented Programming</a:t>
            </a:r>
          </a:p>
        </p:txBody>
      </p:sp>
      <p:sp>
        <p:nvSpPr>
          <p:cNvPr id="6" name="TextBox 5">
            <a:extLst>
              <a:ext uri="{FF2B5EF4-FFF2-40B4-BE49-F238E27FC236}">
                <a16:creationId xmlns:a16="http://schemas.microsoft.com/office/drawing/2014/main" id="{6883589C-34D5-DBD5-257D-5810713A4568}"/>
              </a:ext>
            </a:extLst>
          </p:cNvPr>
          <p:cNvSpPr txBox="1"/>
          <p:nvPr/>
        </p:nvSpPr>
        <p:spPr>
          <a:xfrm>
            <a:off x="1075764" y="1773087"/>
            <a:ext cx="6992471" cy="523220"/>
          </a:xfrm>
          <a:prstGeom prst="rect">
            <a:avLst/>
          </a:prstGeom>
          <a:noFill/>
        </p:spPr>
        <p:txBody>
          <a:bodyPr wrap="square">
            <a:spAutoFit/>
          </a:bodyPr>
          <a:lstStyle/>
          <a:p>
            <a:r>
              <a:rPr lang="en-US" dirty="0">
                <a:hlinkClick r:id="rId3"/>
              </a:rPr>
              <a:t>https://github.com/KernelGamut32/intermediate-python/blob/main/08%20Object-Oriented%20Programming.ipynb</a:t>
            </a:r>
            <a:endParaRPr lang="en-US" dirty="0"/>
          </a:p>
        </p:txBody>
      </p:sp>
    </p:spTree>
    <p:extLst>
      <p:ext uri="{BB962C8B-B14F-4D97-AF65-F5344CB8AC3E}">
        <p14:creationId xmlns:p14="http://schemas.microsoft.com/office/powerpoint/2010/main" val="278453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Unit Testing/Debugging in Python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9315-0BE3-1EEB-2608-A632E603FC5F}"/>
              </a:ext>
            </a:extLst>
          </p:cNvPr>
          <p:cNvSpPr>
            <a:spLocks noGrp="1"/>
          </p:cNvSpPr>
          <p:nvPr>
            <p:ph type="title"/>
          </p:nvPr>
        </p:nvSpPr>
        <p:spPr/>
        <p:txBody>
          <a:bodyPr/>
          <a:lstStyle/>
          <a:p>
            <a:r>
              <a:rPr lang="en-US" dirty="0"/>
              <a:t>Common Components of a Unit Testing Framework</a:t>
            </a:r>
          </a:p>
        </p:txBody>
      </p:sp>
      <p:pic>
        <p:nvPicPr>
          <p:cNvPr id="6" name="Graphic 5" descr="Classroom with solid fill">
            <a:extLst>
              <a:ext uri="{FF2B5EF4-FFF2-40B4-BE49-F238E27FC236}">
                <a16:creationId xmlns:a16="http://schemas.microsoft.com/office/drawing/2014/main" id="{CB699366-90CC-5370-F4DA-DA6755E6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482" y="1406338"/>
            <a:ext cx="457200" cy="457200"/>
          </a:xfrm>
          <a:prstGeom prst="rect">
            <a:avLst/>
          </a:prstGeom>
        </p:spPr>
      </p:pic>
      <p:sp>
        <p:nvSpPr>
          <p:cNvPr id="7" name="TextBox 6">
            <a:extLst>
              <a:ext uri="{FF2B5EF4-FFF2-40B4-BE49-F238E27FC236}">
                <a16:creationId xmlns:a16="http://schemas.microsoft.com/office/drawing/2014/main" id="{10548858-CAD7-0162-541C-80F269A36BE6}"/>
              </a:ext>
            </a:extLst>
          </p:cNvPr>
          <p:cNvSpPr txBox="1"/>
          <p:nvPr/>
        </p:nvSpPr>
        <p:spPr>
          <a:xfrm>
            <a:off x="1873624" y="1479175"/>
            <a:ext cx="6122894" cy="307777"/>
          </a:xfrm>
          <a:prstGeom prst="rect">
            <a:avLst/>
          </a:prstGeom>
          <a:noFill/>
        </p:spPr>
        <p:txBody>
          <a:bodyPr wrap="square" rtlCol="0">
            <a:spAutoFit/>
          </a:bodyPr>
          <a:lstStyle/>
          <a:p>
            <a:r>
              <a:rPr lang="en-US" dirty="0"/>
              <a:t>Base class defined in the framework from which test classes derive</a:t>
            </a:r>
          </a:p>
        </p:txBody>
      </p:sp>
      <p:pic>
        <p:nvPicPr>
          <p:cNvPr id="9" name="Graphic 8" descr="Sink with solid fill">
            <a:extLst>
              <a:ext uri="{FF2B5EF4-FFF2-40B4-BE49-F238E27FC236}">
                <a16:creationId xmlns:a16="http://schemas.microsoft.com/office/drawing/2014/main" id="{91B7CC95-A7FF-30C0-627B-F3C392930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482" y="2012901"/>
            <a:ext cx="457200" cy="457200"/>
          </a:xfrm>
          <a:prstGeom prst="rect">
            <a:avLst/>
          </a:prstGeom>
        </p:spPr>
      </p:pic>
      <p:sp>
        <p:nvSpPr>
          <p:cNvPr id="10" name="TextBox 9">
            <a:extLst>
              <a:ext uri="{FF2B5EF4-FFF2-40B4-BE49-F238E27FC236}">
                <a16:creationId xmlns:a16="http://schemas.microsoft.com/office/drawing/2014/main" id="{7A3CB991-EFCF-F86D-643D-D886A82882E1}"/>
              </a:ext>
            </a:extLst>
          </p:cNvPr>
          <p:cNvSpPr txBox="1"/>
          <p:nvPr/>
        </p:nvSpPr>
        <p:spPr>
          <a:xfrm>
            <a:off x="1873624" y="2083863"/>
            <a:ext cx="6122894" cy="307777"/>
          </a:xfrm>
          <a:prstGeom prst="rect">
            <a:avLst/>
          </a:prstGeom>
          <a:noFill/>
        </p:spPr>
        <p:txBody>
          <a:bodyPr wrap="square" rtlCol="0">
            <a:spAutoFit/>
          </a:bodyPr>
          <a:lstStyle/>
          <a:p>
            <a:r>
              <a:rPr lang="en-US" dirty="0"/>
              <a:t>Fixtures that run before and after blocks of test code</a:t>
            </a:r>
          </a:p>
        </p:txBody>
      </p:sp>
      <p:pic>
        <p:nvPicPr>
          <p:cNvPr id="13" name="Graphic 12" descr="Checkmark with solid fill">
            <a:extLst>
              <a:ext uri="{FF2B5EF4-FFF2-40B4-BE49-F238E27FC236}">
                <a16:creationId xmlns:a16="http://schemas.microsoft.com/office/drawing/2014/main" id="{8804809B-9E38-21B5-51F9-8C46C9920F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7482" y="2617528"/>
            <a:ext cx="457200" cy="457200"/>
          </a:xfrm>
          <a:prstGeom prst="rect">
            <a:avLst/>
          </a:prstGeom>
        </p:spPr>
      </p:pic>
      <p:sp>
        <p:nvSpPr>
          <p:cNvPr id="14" name="TextBox 13">
            <a:extLst>
              <a:ext uri="{FF2B5EF4-FFF2-40B4-BE49-F238E27FC236}">
                <a16:creationId xmlns:a16="http://schemas.microsoft.com/office/drawing/2014/main" id="{7006CE9B-F441-67F9-416F-8CF7857DE7EE}"/>
              </a:ext>
            </a:extLst>
          </p:cNvPr>
          <p:cNvSpPr txBox="1"/>
          <p:nvPr/>
        </p:nvSpPr>
        <p:spPr>
          <a:xfrm>
            <a:off x="1873624" y="2688551"/>
            <a:ext cx="6122894" cy="307777"/>
          </a:xfrm>
          <a:prstGeom prst="rect">
            <a:avLst/>
          </a:prstGeom>
          <a:noFill/>
        </p:spPr>
        <p:txBody>
          <a:bodyPr wrap="square" rtlCol="0">
            <a:spAutoFit/>
          </a:bodyPr>
          <a:lstStyle/>
          <a:p>
            <a:r>
              <a:rPr lang="en-US" dirty="0"/>
              <a:t>Assertions – the automated evaluation executed against our code to verify</a:t>
            </a:r>
          </a:p>
        </p:txBody>
      </p:sp>
      <p:pic>
        <p:nvPicPr>
          <p:cNvPr id="18" name="Graphic 17" descr="Work from home desk with solid fill">
            <a:extLst>
              <a:ext uri="{FF2B5EF4-FFF2-40B4-BE49-F238E27FC236}">
                <a16:creationId xmlns:a16="http://schemas.microsoft.com/office/drawing/2014/main" id="{99F6B7B9-EE65-1D17-27E5-4A7C36BAF9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482" y="3222155"/>
            <a:ext cx="457200" cy="457200"/>
          </a:xfrm>
          <a:prstGeom prst="rect">
            <a:avLst/>
          </a:prstGeom>
        </p:spPr>
      </p:pic>
      <p:sp>
        <p:nvSpPr>
          <p:cNvPr id="19" name="TextBox 18">
            <a:extLst>
              <a:ext uri="{FF2B5EF4-FFF2-40B4-BE49-F238E27FC236}">
                <a16:creationId xmlns:a16="http://schemas.microsoft.com/office/drawing/2014/main" id="{7D07E72C-182B-BEB7-EDF9-6DB2275FEAA9}"/>
              </a:ext>
            </a:extLst>
          </p:cNvPr>
          <p:cNvSpPr txBox="1"/>
          <p:nvPr/>
        </p:nvSpPr>
        <p:spPr>
          <a:xfrm>
            <a:off x="1873624" y="3296866"/>
            <a:ext cx="6122894" cy="307777"/>
          </a:xfrm>
          <a:prstGeom prst="rect">
            <a:avLst/>
          </a:prstGeom>
          <a:noFill/>
        </p:spPr>
        <p:txBody>
          <a:bodyPr wrap="square" rtlCol="0">
            <a:spAutoFit/>
          </a:bodyPr>
          <a:lstStyle/>
          <a:p>
            <a:r>
              <a:rPr lang="en-US" dirty="0"/>
              <a:t>Test suite that collects a group of related tests to be executed together</a:t>
            </a:r>
          </a:p>
        </p:txBody>
      </p:sp>
      <p:pic>
        <p:nvPicPr>
          <p:cNvPr id="21" name="Graphic 20" descr="Run with solid fill">
            <a:extLst>
              <a:ext uri="{FF2B5EF4-FFF2-40B4-BE49-F238E27FC236}">
                <a16:creationId xmlns:a16="http://schemas.microsoft.com/office/drawing/2014/main" id="{63745F34-5F95-E5A0-5A5F-53188E5B87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482" y="3826782"/>
            <a:ext cx="457200" cy="457200"/>
          </a:xfrm>
          <a:prstGeom prst="rect">
            <a:avLst/>
          </a:prstGeom>
        </p:spPr>
      </p:pic>
      <p:sp>
        <p:nvSpPr>
          <p:cNvPr id="22" name="TextBox 21">
            <a:extLst>
              <a:ext uri="{FF2B5EF4-FFF2-40B4-BE49-F238E27FC236}">
                <a16:creationId xmlns:a16="http://schemas.microsoft.com/office/drawing/2014/main" id="{79184864-E986-7463-924C-BFE0DA41AB0F}"/>
              </a:ext>
            </a:extLst>
          </p:cNvPr>
          <p:cNvSpPr txBox="1"/>
          <p:nvPr/>
        </p:nvSpPr>
        <p:spPr>
          <a:xfrm>
            <a:off x="1873624" y="3901493"/>
            <a:ext cx="6122894" cy="307777"/>
          </a:xfrm>
          <a:prstGeom prst="rect">
            <a:avLst/>
          </a:prstGeom>
          <a:noFill/>
        </p:spPr>
        <p:txBody>
          <a:bodyPr wrap="square" rtlCol="0">
            <a:spAutoFit/>
          </a:bodyPr>
          <a:lstStyle/>
          <a:p>
            <a:r>
              <a:rPr lang="en-US" dirty="0"/>
              <a:t>Runner built-in to the framework that executes the tests</a:t>
            </a:r>
          </a:p>
        </p:txBody>
      </p:sp>
      <p:pic>
        <p:nvPicPr>
          <p:cNvPr id="24" name="Graphic 23" descr="Document with solid fill">
            <a:extLst>
              <a:ext uri="{FF2B5EF4-FFF2-40B4-BE49-F238E27FC236}">
                <a16:creationId xmlns:a16="http://schemas.microsoft.com/office/drawing/2014/main" id="{90BAAF9E-D511-E3F7-85CC-2413B9B9C7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7482" y="4429225"/>
            <a:ext cx="457200" cy="457200"/>
          </a:xfrm>
          <a:prstGeom prst="rect">
            <a:avLst/>
          </a:prstGeom>
        </p:spPr>
      </p:pic>
      <p:sp>
        <p:nvSpPr>
          <p:cNvPr id="25" name="TextBox 24">
            <a:extLst>
              <a:ext uri="{FF2B5EF4-FFF2-40B4-BE49-F238E27FC236}">
                <a16:creationId xmlns:a16="http://schemas.microsoft.com/office/drawing/2014/main" id="{880DCD63-B697-B32B-DC9D-7890EC7B3C7E}"/>
              </a:ext>
            </a:extLst>
          </p:cNvPr>
          <p:cNvSpPr txBox="1"/>
          <p:nvPr/>
        </p:nvSpPr>
        <p:spPr>
          <a:xfrm>
            <a:off x="1873624" y="4503936"/>
            <a:ext cx="6122894" cy="307777"/>
          </a:xfrm>
          <a:prstGeom prst="rect">
            <a:avLst/>
          </a:prstGeom>
          <a:noFill/>
        </p:spPr>
        <p:txBody>
          <a:bodyPr wrap="square" rtlCol="0">
            <a:spAutoFit/>
          </a:bodyPr>
          <a:lstStyle/>
          <a:p>
            <a:r>
              <a:rPr lang="en-US" dirty="0"/>
              <a:t>Reporting mechanism that can provide results in different formats</a:t>
            </a:r>
          </a:p>
        </p:txBody>
      </p:sp>
    </p:spTree>
    <p:extLst>
      <p:ext uri="{BB962C8B-B14F-4D97-AF65-F5344CB8AC3E}">
        <p14:creationId xmlns:p14="http://schemas.microsoft.com/office/powerpoint/2010/main" val="241295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9" grpId="0"/>
      <p:bldP spid="22"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Being able to effectively apply your software development methodology in practice can be the difference between success and failure</a:t>
            </a:r>
            <a:endParaRPr dirty="0"/>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Making judicious use </a:t>
            </a:r>
            <a:r>
              <a:rPr lang="en-US" dirty="0">
                <a:solidFill>
                  <a:srgbClr val="404040"/>
                </a:solidFill>
              </a:rPr>
              <a:t>of </a:t>
            </a:r>
            <a:r>
              <a:rPr lang="en-US" sz="1400" b="0" i="0" u="none" strike="noStrike" cap="none" dirty="0">
                <a:solidFill>
                  <a:srgbClr val="404040"/>
                </a:solidFill>
                <a:latin typeface="Arial"/>
                <a:ea typeface="Arial"/>
                <a:cs typeface="Arial"/>
                <a:sym typeface="Arial"/>
              </a:rPr>
              <a:t>automated unit tests helps you practice “shift left” and high quality</a:t>
            </a:r>
            <a:endParaRPr dirty="0"/>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Knowing how to troubleshoot issues with code as you develop helps you complete tasks and find and fix bugs</a:t>
            </a: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Understanding key deployment technologies like Docker and Kubernetes helps you deliver software faster</a:t>
            </a:r>
            <a:endParaRPr dirty="0"/>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dirty="0">
                <a:solidFill>
                  <a:srgbClr val="404040"/>
                </a:solidFill>
                <a:latin typeface="Arial"/>
                <a:ea typeface="Arial"/>
                <a:cs typeface="Arial"/>
                <a:sym typeface="Arial"/>
              </a:rPr>
              <a:t>Understanding principles of good code review helps you contribute to overall team success</a:t>
            </a: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Arrange, Act, Assert (AAA)</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EC57EAA6-96BE-1A9B-C135-69CEE1A642CF}"/>
              </a:ext>
            </a:extLst>
          </p:cNvPr>
          <p:cNvSpPr txBox="1"/>
          <p:nvPr/>
        </p:nvSpPr>
        <p:spPr>
          <a:xfrm>
            <a:off x="1129553" y="2104283"/>
            <a:ext cx="6884894" cy="646331"/>
          </a:xfrm>
          <a:prstGeom prst="rect">
            <a:avLst/>
          </a:prstGeom>
          <a:noFill/>
        </p:spPr>
        <p:txBody>
          <a:bodyPr wrap="square" rtlCol="0">
            <a:spAutoFit/>
          </a:bodyPr>
          <a:lstStyle/>
          <a:p>
            <a:pPr algn="ctr"/>
            <a:r>
              <a:rPr lang="en-US" sz="1800" dirty="0"/>
              <a:t>Pattern used in unit testing to help us organize our tests, improve readability, and ensure good practice when building tests.</a:t>
            </a:r>
          </a:p>
        </p:txBody>
      </p:sp>
    </p:spTree>
    <p:extLst>
      <p:ext uri="{BB962C8B-B14F-4D97-AF65-F5344CB8AC3E}">
        <p14:creationId xmlns:p14="http://schemas.microsoft.com/office/powerpoint/2010/main" val="207404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Arrange</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descr="Aerial view of two rows of cars in parking-lot">
            <a:extLst>
              <a:ext uri="{FF2B5EF4-FFF2-40B4-BE49-F238E27FC236}">
                <a16:creationId xmlns:a16="http://schemas.microsoft.com/office/drawing/2014/main" id="{CA1023D8-704A-B71D-17A6-AAA97D46E429}"/>
              </a:ext>
            </a:extLst>
          </p:cNvPr>
          <p:cNvPicPr>
            <a:picLocks noChangeAspect="1"/>
          </p:cNvPicPr>
          <p:nvPr/>
        </p:nvPicPr>
        <p:blipFill>
          <a:blip r:embed="rId2"/>
          <a:stretch>
            <a:fillRect/>
          </a:stretch>
        </p:blipFill>
        <p:spPr>
          <a:xfrm>
            <a:off x="5567213" y="397968"/>
            <a:ext cx="3263921" cy="2173782"/>
          </a:xfrm>
          <a:prstGeom prst="rect">
            <a:avLst/>
          </a:prstGeom>
        </p:spPr>
      </p:pic>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Execute any required set up in preparation for running one or more tests</a:t>
            </a:r>
          </a:p>
          <a:p>
            <a:pPr marL="285750" indent="-285750">
              <a:buFont typeface="Arial" panose="020B0604020202020204" pitchFamily="34" charset="0"/>
              <a:buChar char="●"/>
            </a:pPr>
            <a:r>
              <a:rPr lang="en-US" dirty="0"/>
              <a:t>Can include creation of objects that will be needed during test execution</a:t>
            </a:r>
          </a:p>
          <a:p>
            <a:pPr marL="285750" indent="-285750">
              <a:buFont typeface="Arial" panose="020B0604020202020204" pitchFamily="34" charset="0"/>
              <a:buChar char="●"/>
            </a:pPr>
            <a:r>
              <a:rPr lang="en-US" dirty="0"/>
              <a:t>Might also include set up of mocks (to ensure test isolation) or creation of test data (if directly testing data access methods)</a:t>
            </a:r>
          </a:p>
        </p:txBody>
      </p:sp>
    </p:spTree>
    <p:extLst>
      <p:ext uri="{BB962C8B-B14F-4D97-AF65-F5344CB8AC3E}">
        <p14:creationId xmlns:p14="http://schemas.microsoft.com/office/powerpoint/2010/main" val="250879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Act</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815882"/>
          </a:xfrm>
          <a:prstGeom prst="rect">
            <a:avLst/>
          </a:prstGeom>
          <a:noFill/>
        </p:spPr>
        <p:txBody>
          <a:bodyPr wrap="square" rtlCol="0">
            <a:spAutoFit/>
          </a:bodyPr>
          <a:lstStyle/>
          <a:p>
            <a:pPr marL="285750" indent="-285750">
              <a:buFont typeface="Arial" panose="020B0604020202020204" pitchFamily="34" charset="0"/>
              <a:buChar char="●"/>
            </a:pPr>
            <a:r>
              <a:rPr lang="en-US" dirty="0"/>
              <a:t>Exercising the code under test</a:t>
            </a:r>
          </a:p>
          <a:p>
            <a:pPr marL="285750" indent="-285750">
              <a:buFont typeface="Arial" panose="020B0604020202020204" pitchFamily="34" charset="0"/>
              <a:buChar char="●"/>
            </a:pPr>
            <a:r>
              <a:rPr lang="en-US" dirty="0"/>
              <a:t>Executing any methods or actions on the class structures you want to verify</a:t>
            </a:r>
          </a:p>
          <a:p>
            <a:pPr marL="285750" indent="-285750">
              <a:buFont typeface="Arial" panose="020B0604020202020204" pitchFamily="34" charset="0"/>
              <a:buChar char="●"/>
            </a:pPr>
            <a:r>
              <a:rPr lang="en-US" dirty="0"/>
              <a:t>Representative of how code might be called in production</a:t>
            </a:r>
          </a:p>
          <a:p>
            <a:pPr marL="285750" indent="-285750">
              <a:buFont typeface="Arial" panose="020B0604020202020204" pitchFamily="34" charset="0"/>
              <a:buChar char="●"/>
            </a:pPr>
            <a:r>
              <a:rPr lang="en-US" dirty="0"/>
              <a:t>Should not include an extensive amount of code – otherwise, could be a “smell” that you’re testing too much in a given test case</a:t>
            </a:r>
          </a:p>
        </p:txBody>
      </p:sp>
      <p:pic>
        <p:nvPicPr>
          <p:cNvPr id="5" name="Picture 4" descr="Black and white film board">
            <a:extLst>
              <a:ext uri="{FF2B5EF4-FFF2-40B4-BE49-F238E27FC236}">
                <a16:creationId xmlns:a16="http://schemas.microsoft.com/office/drawing/2014/main" id="{B405C355-25F4-43AD-92D9-999C356FAE05}"/>
              </a:ext>
            </a:extLst>
          </p:cNvPr>
          <p:cNvPicPr>
            <a:picLocks noChangeAspect="1"/>
          </p:cNvPicPr>
          <p:nvPr/>
        </p:nvPicPr>
        <p:blipFill>
          <a:blip r:embed="rId2"/>
          <a:stretch>
            <a:fillRect/>
          </a:stretch>
        </p:blipFill>
        <p:spPr>
          <a:xfrm>
            <a:off x="5568696" y="402336"/>
            <a:ext cx="3264712" cy="2176272"/>
          </a:xfrm>
          <a:prstGeom prst="rect">
            <a:avLst/>
          </a:prstGeom>
        </p:spPr>
      </p:pic>
    </p:spTree>
    <p:extLst>
      <p:ext uri="{BB962C8B-B14F-4D97-AF65-F5344CB8AC3E}">
        <p14:creationId xmlns:p14="http://schemas.microsoft.com/office/powerpoint/2010/main" val="126252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6EB7-5FA1-C569-C4A9-1F3B63B73001}"/>
              </a:ext>
            </a:extLst>
          </p:cNvPr>
          <p:cNvSpPr>
            <a:spLocks noGrp="1"/>
          </p:cNvSpPr>
          <p:nvPr>
            <p:ph type="title"/>
          </p:nvPr>
        </p:nvSpPr>
        <p:spPr/>
        <p:txBody>
          <a:bodyPr/>
          <a:lstStyle/>
          <a:p>
            <a:r>
              <a:rPr lang="en-US" dirty="0"/>
              <a:t>Assert</a:t>
            </a:r>
          </a:p>
        </p:txBody>
      </p:sp>
      <p:sp>
        <p:nvSpPr>
          <p:cNvPr id="4" name="Slide Number Placeholder 3">
            <a:extLst>
              <a:ext uri="{FF2B5EF4-FFF2-40B4-BE49-F238E27FC236}">
                <a16:creationId xmlns:a16="http://schemas.microsoft.com/office/drawing/2014/main" id="{12AAB6FA-7867-41E4-8435-DF507500D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9" name="TextBox 8">
            <a:extLst>
              <a:ext uri="{FF2B5EF4-FFF2-40B4-BE49-F238E27FC236}">
                <a16:creationId xmlns:a16="http://schemas.microsoft.com/office/drawing/2014/main" id="{43B7D94D-9822-DA82-F945-622448A3C870}"/>
              </a:ext>
            </a:extLst>
          </p:cNvPr>
          <p:cNvSpPr txBox="1"/>
          <p:nvPr/>
        </p:nvSpPr>
        <p:spPr>
          <a:xfrm>
            <a:off x="613700" y="1801906"/>
            <a:ext cx="424517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Does the result match my expectation for how the code under test should function?</a:t>
            </a:r>
          </a:p>
          <a:p>
            <a:pPr marL="285750" indent="-285750">
              <a:buFont typeface="Arial" panose="020B0604020202020204" pitchFamily="34" charset="0"/>
              <a:buChar char="●"/>
            </a:pPr>
            <a:r>
              <a:rPr lang="en-US" dirty="0"/>
              <a:t>Determines pass/fail for the test</a:t>
            </a:r>
          </a:p>
          <a:p>
            <a:pPr marL="285750" indent="-285750">
              <a:buFont typeface="Arial" panose="020B0604020202020204" pitchFamily="34" charset="0"/>
              <a:buChar char="●"/>
            </a:pPr>
            <a:r>
              <a:rPr lang="en-US" dirty="0"/>
              <a:t>Often tests will have only a single assert</a:t>
            </a:r>
          </a:p>
          <a:p>
            <a:pPr marL="285750" indent="-285750">
              <a:buFont typeface="Arial" panose="020B0604020202020204" pitchFamily="34" charset="0"/>
              <a:buChar char="●"/>
            </a:pPr>
            <a:r>
              <a:rPr lang="en-US" dirty="0"/>
              <a:t>Can include multiple asserts, but the asserts should all relate cohesively to the same function/test case/object</a:t>
            </a:r>
          </a:p>
        </p:txBody>
      </p:sp>
      <p:pic>
        <p:nvPicPr>
          <p:cNvPr id="6" name="Picture 5" descr="A digital balance scale using circles">
            <a:extLst>
              <a:ext uri="{FF2B5EF4-FFF2-40B4-BE49-F238E27FC236}">
                <a16:creationId xmlns:a16="http://schemas.microsoft.com/office/drawing/2014/main" id="{4770CE26-2402-72DA-577E-064A07DB1EE2}"/>
              </a:ext>
            </a:extLst>
          </p:cNvPr>
          <p:cNvPicPr>
            <a:picLocks/>
          </p:cNvPicPr>
          <p:nvPr/>
        </p:nvPicPr>
        <p:blipFill>
          <a:blip r:embed="rId2"/>
          <a:stretch>
            <a:fillRect/>
          </a:stretch>
        </p:blipFill>
        <p:spPr>
          <a:xfrm>
            <a:off x="5568696" y="402336"/>
            <a:ext cx="3264408" cy="2176272"/>
          </a:xfrm>
          <a:prstGeom prst="rect">
            <a:avLst/>
          </a:prstGeom>
        </p:spPr>
      </p:pic>
    </p:spTree>
    <p:extLst>
      <p:ext uri="{BB962C8B-B14F-4D97-AF65-F5344CB8AC3E}">
        <p14:creationId xmlns:p14="http://schemas.microsoft.com/office/powerpoint/2010/main" val="134246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Writing Unit Tests in unittest</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Test code imports unittest and module under test</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We write Python methods to exercise our business logic and verify expected outputs</a:t>
            </a:r>
            <a:endParaRPr dirty="0"/>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6C26-BED7-DA2F-728A-564B3CFE294A}"/>
              </a:ext>
            </a:extLst>
          </p:cNvPr>
          <p:cNvSpPr>
            <a:spLocks noGrp="1"/>
          </p:cNvSpPr>
          <p:nvPr>
            <p:ph type="title"/>
          </p:nvPr>
        </p:nvSpPr>
        <p:spPr/>
        <p:txBody>
          <a:bodyPr/>
          <a:lstStyle/>
          <a:p>
            <a:r>
              <a:rPr lang="en-US" dirty="0"/>
              <a:t>unittest Framework - Keys</a:t>
            </a:r>
          </a:p>
        </p:txBody>
      </p:sp>
      <p:sp>
        <p:nvSpPr>
          <p:cNvPr id="4" name="Slide Number Placeholder 3">
            <a:extLst>
              <a:ext uri="{FF2B5EF4-FFF2-40B4-BE49-F238E27FC236}">
                <a16:creationId xmlns:a16="http://schemas.microsoft.com/office/drawing/2014/main" id="{D36AE215-2EF8-1CAD-7D1E-1040D875E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Graphic 5" descr="Old Key with solid fill">
            <a:extLst>
              <a:ext uri="{FF2B5EF4-FFF2-40B4-BE49-F238E27FC236}">
                <a16:creationId xmlns:a16="http://schemas.microsoft.com/office/drawing/2014/main" id="{198A138A-F7FA-3A18-982A-78AC7A5F3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1513915"/>
            <a:ext cx="457200" cy="457200"/>
          </a:xfrm>
          <a:prstGeom prst="rect">
            <a:avLst/>
          </a:prstGeom>
        </p:spPr>
      </p:pic>
      <p:sp>
        <p:nvSpPr>
          <p:cNvPr id="7" name="TextBox 6">
            <a:extLst>
              <a:ext uri="{FF2B5EF4-FFF2-40B4-BE49-F238E27FC236}">
                <a16:creationId xmlns:a16="http://schemas.microsoft.com/office/drawing/2014/main" id="{2659D372-6F08-33C4-F6CE-661A2DE4B305}"/>
              </a:ext>
            </a:extLst>
          </p:cNvPr>
          <p:cNvSpPr txBox="1"/>
          <p:nvPr/>
        </p:nvSpPr>
        <p:spPr>
          <a:xfrm>
            <a:off x="1201265" y="1588626"/>
            <a:ext cx="5199529" cy="307777"/>
          </a:xfrm>
          <a:prstGeom prst="rect">
            <a:avLst/>
          </a:prstGeom>
          <a:noFill/>
        </p:spPr>
        <p:txBody>
          <a:bodyPr wrap="square" rtlCol="0">
            <a:spAutoFit/>
          </a:bodyPr>
          <a:lstStyle/>
          <a:p>
            <a:r>
              <a:rPr lang="en-US" dirty="0"/>
              <a:t>Our test class derives from </a:t>
            </a:r>
            <a:r>
              <a:rPr lang="en-US" i="1" dirty="0" err="1"/>
              <a:t>unittest.TestCase</a:t>
            </a:r>
            <a:endParaRPr lang="en-US" i="1" dirty="0"/>
          </a:p>
        </p:txBody>
      </p:sp>
      <p:pic>
        <p:nvPicPr>
          <p:cNvPr id="8" name="Graphic 7" descr="Old Key with solid fill">
            <a:extLst>
              <a:ext uri="{FF2B5EF4-FFF2-40B4-BE49-F238E27FC236}">
                <a16:creationId xmlns:a16="http://schemas.microsoft.com/office/drawing/2014/main" id="{75E8BCE0-3A61-5D8A-4F4F-2C141A3B3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2189262"/>
            <a:ext cx="457200" cy="457200"/>
          </a:xfrm>
          <a:prstGeom prst="rect">
            <a:avLst/>
          </a:prstGeom>
        </p:spPr>
      </p:pic>
      <p:sp>
        <p:nvSpPr>
          <p:cNvPr id="9" name="TextBox 8">
            <a:extLst>
              <a:ext uri="{FF2B5EF4-FFF2-40B4-BE49-F238E27FC236}">
                <a16:creationId xmlns:a16="http://schemas.microsoft.com/office/drawing/2014/main" id="{CBBC2F82-1340-3952-B1E6-E465A876EA32}"/>
              </a:ext>
            </a:extLst>
          </p:cNvPr>
          <p:cNvSpPr txBox="1"/>
          <p:nvPr/>
        </p:nvSpPr>
        <p:spPr>
          <a:xfrm>
            <a:off x="1201265" y="2263973"/>
            <a:ext cx="5199529" cy="307777"/>
          </a:xfrm>
          <a:prstGeom prst="rect">
            <a:avLst/>
          </a:prstGeom>
          <a:noFill/>
        </p:spPr>
        <p:txBody>
          <a:bodyPr wrap="square" rtlCol="0">
            <a:spAutoFit/>
          </a:bodyPr>
          <a:lstStyle/>
          <a:p>
            <a:r>
              <a:rPr lang="en-US" dirty="0"/>
              <a:t>Several versions of “assert” method provide robust validation</a:t>
            </a:r>
            <a:endParaRPr lang="en-US" i="1" dirty="0"/>
          </a:p>
        </p:txBody>
      </p:sp>
      <p:pic>
        <p:nvPicPr>
          <p:cNvPr id="10" name="Graphic 9" descr="Old Key with solid fill">
            <a:extLst>
              <a:ext uri="{FF2B5EF4-FFF2-40B4-BE49-F238E27FC236}">
                <a16:creationId xmlns:a16="http://schemas.microsoft.com/office/drawing/2014/main" id="{851B553C-1E90-1A7A-DC80-65B641466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2864609"/>
            <a:ext cx="457200" cy="457200"/>
          </a:xfrm>
          <a:prstGeom prst="rect">
            <a:avLst/>
          </a:prstGeom>
        </p:spPr>
      </p:pic>
      <p:sp>
        <p:nvSpPr>
          <p:cNvPr id="12" name="TextBox 11">
            <a:extLst>
              <a:ext uri="{FF2B5EF4-FFF2-40B4-BE49-F238E27FC236}">
                <a16:creationId xmlns:a16="http://schemas.microsoft.com/office/drawing/2014/main" id="{61253880-1A84-FAC9-2460-A33C02296A9E}"/>
              </a:ext>
            </a:extLst>
          </p:cNvPr>
          <p:cNvSpPr txBox="1"/>
          <p:nvPr/>
        </p:nvSpPr>
        <p:spPr>
          <a:xfrm>
            <a:off x="1201265" y="2939320"/>
            <a:ext cx="7754471" cy="307777"/>
          </a:xfrm>
          <a:prstGeom prst="rect">
            <a:avLst/>
          </a:prstGeom>
          <a:noFill/>
        </p:spPr>
        <p:txBody>
          <a:bodyPr wrap="square" rtlCol="0">
            <a:spAutoFit/>
          </a:bodyPr>
          <a:lstStyle/>
          <a:p>
            <a:r>
              <a:rPr lang="en-US" dirty="0"/>
              <a:t>Usually, test code and code under test kept in separate files (and potentially in separate folders)</a:t>
            </a:r>
          </a:p>
        </p:txBody>
      </p:sp>
      <p:pic>
        <p:nvPicPr>
          <p:cNvPr id="13" name="Graphic 12" descr="Old Key with solid fill">
            <a:extLst>
              <a:ext uri="{FF2B5EF4-FFF2-40B4-BE49-F238E27FC236}">
                <a16:creationId xmlns:a16="http://schemas.microsoft.com/office/drawing/2014/main" id="{B088A228-47F3-0CCC-875C-44305DF22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99" y="3610400"/>
            <a:ext cx="457200" cy="457200"/>
          </a:xfrm>
          <a:prstGeom prst="rect">
            <a:avLst/>
          </a:prstGeom>
        </p:spPr>
      </p:pic>
      <p:sp>
        <p:nvSpPr>
          <p:cNvPr id="14" name="TextBox 13">
            <a:extLst>
              <a:ext uri="{FF2B5EF4-FFF2-40B4-BE49-F238E27FC236}">
                <a16:creationId xmlns:a16="http://schemas.microsoft.com/office/drawing/2014/main" id="{E541C65D-E583-C96C-C5D7-6C5B4B3C7605}"/>
              </a:ext>
            </a:extLst>
          </p:cNvPr>
          <p:cNvSpPr txBox="1"/>
          <p:nvPr/>
        </p:nvSpPr>
        <p:spPr>
          <a:xfrm>
            <a:off x="1201265" y="3685111"/>
            <a:ext cx="7754471" cy="307777"/>
          </a:xfrm>
          <a:prstGeom prst="rect">
            <a:avLst/>
          </a:prstGeom>
          <a:noFill/>
        </p:spPr>
        <p:txBody>
          <a:bodyPr wrap="square" rtlCol="0">
            <a:spAutoFit/>
          </a:bodyPr>
          <a:lstStyle/>
          <a:p>
            <a:r>
              <a:rPr lang="en-US" dirty="0"/>
              <a:t>Test fixtures promote reuse and help keep our code clean</a:t>
            </a:r>
          </a:p>
        </p:txBody>
      </p:sp>
      <p:pic>
        <p:nvPicPr>
          <p:cNvPr id="15" name="Graphic 14" descr="Old Key with solid fill">
            <a:extLst>
              <a:ext uri="{FF2B5EF4-FFF2-40B4-BE49-F238E27FC236}">
                <a16:creationId xmlns:a16="http://schemas.microsoft.com/office/drawing/2014/main" id="{6B21FA0A-57EB-E0D3-00C1-D889876B6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700" y="4364726"/>
            <a:ext cx="457200" cy="457200"/>
          </a:xfrm>
          <a:prstGeom prst="rect">
            <a:avLst/>
          </a:prstGeom>
        </p:spPr>
      </p:pic>
      <p:sp>
        <p:nvSpPr>
          <p:cNvPr id="16" name="TextBox 15">
            <a:extLst>
              <a:ext uri="{FF2B5EF4-FFF2-40B4-BE49-F238E27FC236}">
                <a16:creationId xmlns:a16="http://schemas.microsoft.com/office/drawing/2014/main" id="{BA9C81FE-E119-BB02-8876-1034935C2114}"/>
              </a:ext>
            </a:extLst>
          </p:cNvPr>
          <p:cNvSpPr txBox="1"/>
          <p:nvPr/>
        </p:nvSpPr>
        <p:spPr>
          <a:xfrm>
            <a:off x="1232266" y="4439437"/>
            <a:ext cx="7754471" cy="307777"/>
          </a:xfrm>
          <a:prstGeom prst="rect">
            <a:avLst/>
          </a:prstGeom>
          <a:noFill/>
        </p:spPr>
        <p:txBody>
          <a:bodyPr wrap="square" rtlCol="0">
            <a:spAutoFit/>
          </a:bodyPr>
          <a:lstStyle/>
          <a:p>
            <a:r>
              <a:rPr lang="en-US" dirty="0"/>
              <a:t>unittest offers multiple options for specifying which of a set of tests you want to execute</a:t>
            </a:r>
          </a:p>
        </p:txBody>
      </p:sp>
    </p:spTree>
    <p:extLst>
      <p:ext uri="{BB962C8B-B14F-4D97-AF65-F5344CB8AC3E}">
        <p14:creationId xmlns:p14="http://schemas.microsoft.com/office/powerpoint/2010/main" val="3189200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33" name="Google Shape;2233;p180"/>
          <p:cNvSpPr txBox="1">
            <a:spLocks noGrp="1"/>
          </p:cNvSpPr>
          <p:nvPr>
            <p:ph type="subTitle" idx="1"/>
          </p:nvPr>
        </p:nvSpPr>
        <p:spPr>
          <a:xfrm>
            <a:off x="463615" y="1424268"/>
            <a:ext cx="4198032"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 includes multiple “assert” methods for checking different kinds of results (expected vs. actual)</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Can exercise tests through unittest framework</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Results will indicate success (or failure)</a:t>
            </a:r>
            <a:endParaRPr dirty="0"/>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2" name="Picture 1" descr="A digital balance scale using circles">
            <a:extLst>
              <a:ext uri="{FF2B5EF4-FFF2-40B4-BE49-F238E27FC236}">
                <a16:creationId xmlns:a16="http://schemas.microsoft.com/office/drawing/2014/main" id="{97EA4BAB-8AEE-5B67-C3AE-EB83C49778F5}"/>
              </a:ext>
            </a:extLst>
          </p:cNvPr>
          <p:cNvPicPr>
            <a:picLocks/>
          </p:cNvPicPr>
          <p:nvPr/>
        </p:nvPicPr>
        <p:blipFill>
          <a:blip r:embed="rId3"/>
          <a:stretch>
            <a:fillRect/>
          </a:stretch>
        </p:blipFill>
        <p:spPr>
          <a:xfrm>
            <a:off x="5568696" y="402336"/>
            <a:ext cx="3264408" cy="21762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a:t>
            </a:r>
            <a:endParaRPr dirty="0"/>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Assert methods include (among others):</a:t>
            </a:r>
            <a:endParaRPr sz="15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assertEqual</a:t>
            </a:r>
            <a:r>
              <a:rPr lang="en-US" sz="1800" dirty="0">
                <a:solidFill>
                  <a:srgbClr val="202020"/>
                </a:solidFill>
              </a:rPr>
              <a:t>/</a:t>
            </a:r>
            <a:r>
              <a:rPr lang="en-US" sz="1800" dirty="0" err="1">
                <a:solidFill>
                  <a:srgbClr val="202020"/>
                </a:solidFill>
              </a:rPr>
              <a:t>assertNotEqual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assertTrue</a:t>
            </a:r>
            <a:r>
              <a:rPr lang="en-US" sz="1800" dirty="0">
                <a:solidFill>
                  <a:srgbClr val="202020"/>
                </a:solidFill>
              </a:rPr>
              <a:t>/</a:t>
            </a:r>
            <a:r>
              <a:rPr lang="en-US" sz="1800" dirty="0" err="1">
                <a:solidFill>
                  <a:srgbClr val="202020"/>
                </a:solidFill>
              </a:rPr>
              <a:t>assertFalse</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assertIn</a:t>
            </a:r>
            <a:r>
              <a:rPr lang="en-US" sz="1800" dirty="0">
                <a:solidFill>
                  <a:srgbClr val="202020"/>
                </a:solidFill>
              </a:rPr>
              <a:t>/</a:t>
            </a:r>
            <a:r>
              <a:rPr lang="en-US" sz="1800" dirty="0" err="1">
                <a:solidFill>
                  <a:srgbClr val="202020"/>
                </a:solidFill>
              </a:rPr>
              <a:t>assertNotIn</a:t>
            </a:r>
            <a:endParaRPr sz="1800" dirty="0">
              <a:solidFill>
                <a:srgbClr val="202020"/>
              </a:solidFill>
            </a:endParaRPr>
          </a:p>
          <a:p>
            <a:pPr marL="914400" lvl="1" indent="-57150" algn="l" rtl="0">
              <a:lnSpc>
                <a:spcPct val="100000"/>
              </a:lnSpc>
              <a:spcBef>
                <a:spcPts val="0"/>
              </a:spcBef>
              <a:spcAft>
                <a:spcPts val="0"/>
              </a:spcAft>
              <a:buSzPts val="2700"/>
              <a:buFont typeface="Arial"/>
              <a:buNone/>
            </a:pPr>
            <a:endParaRPr sz="1800" dirty="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extLst>
      <p:ext uri="{BB962C8B-B14F-4D97-AF65-F5344CB8AC3E}">
        <p14:creationId xmlns:p14="http://schemas.microsoft.com/office/powerpoint/2010/main" val="247769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Assert Methods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
        <p:nvSpPr>
          <p:cNvPr id="1296" name="Google Shape;1296;p112"/>
          <p:cNvSpPr txBox="1"/>
          <p:nvPr/>
        </p:nvSpPr>
        <p:spPr>
          <a:xfrm>
            <a:off x="3778031" y="1453483"/>
            <a:ext cx="457200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assert methods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https://docs.python.org/3/library/unittest.html#assert-methods</a:t>
            </a:r>
            <a:r>
              <a:rPr lang="en-US" sz="1200" b="0" i="0" u="none" strike="noStrike" cap="none" dirty="0">
                <a:solidFill>
                  <a:srgbClr val="D4D4D4"/>
                </a:solidFill>
                <a:latin typeface="Arial"/>
                <a:ea typeface="Arial"/>
                <a:cs typeface="Arial"/>
                <a:sym typeface="Arial"/>
              </a:rPr>
              <a:t>).</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Create a test module and include tests to successfully exercise each type of assert using simple expressions. Investigate/drilldown into documentation on each type of assert as needed to understand its usage.</a:t>
            </a:r>
          </a:p>
        </p:txBody>
      </p:sp>
    </p:spTree>
    <p:extLst>
      <p:ext uri="{BB962C8B-B14F-4D97-AF65-F5344CB8AC3E}">
        <p14:creationId xmlns:p14="http://schemas.microsoft.com/office/powerpoint/2010/main" val="119246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Rather than repeat common logic across tests, unittest provides a couple of options for capturing:</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setUp</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tearDown</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Includes a few different forms</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Tree>
    <p:extLst>
      <p:ext uri="{BB962C8B-B14F-4D97-AF65-F5344CB8AC3E}">
        <p14:creationId xmlns:p14="http://schemas.microsoft.com/office/powerpoint/2010/main" val="253359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420418" y="1764720"/>
            <a:ext cx="1263458" cy="954107"/>
          </a:xfrm>
          <a:prstGeom prst="rect">
            <a:avLst/>
          </a:prstGeom>
          <a:noFill/>
        </p:spPr>
        <p:txBody>
          <a:bodyPr wrap="square" rtlCol="0">
            <a:spAutoFit/>
          </a:bodyPr>
          <a:lstStyle/>
          <a:p>
            <a:pPr algn="ctr"/>
            <a:r>
              <a:rPr lang="en-US" dirty="0"/>
              <a:t>Called once before anything else in the module</a:t>
            </a:r>
          </a:p>
        </p:txBody>
      </p:sp>
      <p:cxnSp>
        <p:nvCxnSpPr>
          <p:cNvPr id="18" name="Straight Arrow Connector 17">
            <a:extLst>
              <a:ext uri="{FF2B5EF4-FFF2-40B4-BE49-F238E27FC236}">
                <a16:creationId xmlns:a16="http://schemas.microsoft.com/office/drawing/2014/main" id="{6B1CBC1A-C463-0F16-6E67-9D646B9ED96C}"/>
              </a:ext>
            </a:extLst>
          </p:cNvPr>
          <p:cNvCxnSpPr>
            <a:stCxn id="2" idx="3"/>
            <a:endCxn id="6" idx="1"/>
          </p:cNvCxnSpPr>
          <p:nvPr/>
        </p:nvCxnSpPr>
        <p:spPr>
          <a:xfrm flipV="1">
            <a:off x="1683876" y="1317812"/>
            <a:ext cx="1870629" cy="923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245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603542" y="2228198"/>
            <a:ext cx="1263458" cy="954107"/>
          </a:xfrm>
          <a:prstGeom prst="rect">
            <a:avLst/>
          </a:prstGeom>
          <a:noFill/>
        </p:spPr>
        <p:txBody>
          <a:bodyPr wrap="square" rtlCol="0">
            <a:spAutoFit/>
          </a:bodyPr>
          <a:lstStyle/>
          <a:p>
            <a:pPr algn="ctr"/>
            <a:r>
              <a:rPr lang="en-US" dirty="0"/>
              <a:t>Called once before any test executed in the class</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9" idx="3"/>
          </p:cNvCxnSpPr>
          <p:nvPr/>
        </p:nvCxnSpPr>
        <p:spPr>
          <a:xfrm flipH="1" flipV="1">
            <a:off x="5589493" y="1961963"/>
            <a:ext cx="2014049" cy="743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12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518535" y="2958251"/>
            <a:ext cx="1263458" cy="954107"/>
          </a:xfrm>
          <a:prstGeom prst="rect">
            <a:avLst/>
          </a:prstGeom>
          <a:noFill/>
        </p:spPr>
        <p:txBody>
          <a:bodyPr wrap="square" rtlCol="0">
            <a:spAutoFit/>
          </a:bodyPr>
          <a:lstStyle/>
          <a:p>
            <a:pPr algn="ctr"/>
            <a:r>
              <a:rPr lang="en-US" dirty="0"/>
              <a:t>Called before each test is executed (multiple)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3"/>
            <a:endCxn id="14" idx="1"/>
          </p:cNvCxnSpPr>
          <p:nvPr/>
        </p:nvCxnSpPr>
        <p:spPr>
          <a:xfrm flipV="1">
            <a:off x="1781993" y="2537381"/>
            <a:ext cx="1772509" cy="897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176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603542" y="2883260"/>
            <a:ext cx="1263458" cy="954107"/>
          </a:xfrm>
          <a:prstGeom prst="rect">
            <a:avLst/>
          </a:prstGeom>
          <a:noFill/>
        </p:spPr>
        <p:txBody>
          <a:bodyPr wrap="square" rtlCol="0">
            <a:spAutoFit/>
          </a:bodyPr>
          <a:lstStyle/>
          <a:p>
            <a:pPr algn="ctr"/>
            <a:r>
              <a:rPr lang="en-US" dirty="0"/>
              <a:t>Called after each test is executed (multiple)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15" idx="3"/>
          </p:cNvCxnSpPr>
          <p:nvPr/>
        </p:nvCxnSpPr>
        <p:spPr>
          <a:xfrm flipH="1">
            <a:off x="5589491" y="3360314"/>
            <a:ext cx="2014051" cy="16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074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605163" y="3603003"/>
            <a:ext cx="1263458" cy="1169551"/>
          </a:xfrm>
          <a:prstGeom prst="rect">
            <a:avLst/>
          </a:prstGeom>
          <a:noFill/>
        </p:spPr>
        <p:txBody>
          <a:bodyPr wrap="square" rtlCol="0">
            <a:spAutoFit/>
          </a:bodyPr>
          <a:lstStyle/>
          <a:p>
            <a:pPr algn="ctr"/>
            <a:r>
              <a:rPr lang="en-US" dirty="0"/>
              <a:t>Called once after all tests executed (if </a:t>
            </a:r>
            <a:r>
              <a:rPr lang="en-US" dirty="0" err="1"/>
              <a:t>setUpClass</a:t>
            </a:r>
            <a:r>
              <a:rPr lang="en-US" dirty="0"/>
              <a:t> successful)</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3"/>
            <a:endCxn id="10" idx="1"/>
          </p:cNvCxnSpPr>
          <p:nvPr/>
        </p:nvCxnSpPr>
        <p:spPr>
          <a:xfrm flipV="1">
            <a:off x="1868621" y="4105099"/>
            <a:ext cx="1685883" cy="8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82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A76B9E-E2D6-8EF2-5061-A2E564EA7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5" name="Google Shape;2260;p184">
            <a:extLst>
              <a:ext uri="{FF2B5EF4-FFF2-40B4-BE49-F238E27FC236}">
                <a16:creationId xmlns:a16="http://schemas.microsoft.com/office/drawing/2014/main" id="{FAE7E2DD-9862-1F5B-6B65-F3FAF8E018A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Fixtures</a:t>
            </a:r>
            <a:endParaRPr dirty="0"/>
          </a:p>
        </p:txBody>
      </p:sp>
      <p:sp>
        <p:nvSpPr>
          <p:cNvPr id="6" name="Rectangle: Rounded Corners 5">
            <a:extLst>
              <a:ext uri="{FF2B5EF4-FFF2-40B4-BE49-F238E27FC236}">
                <a16:creationId xmlns:a16="http://schemas.microsoft.com/office/drawing/2014/main" id="{112F6FAB-FFF1-B792-41D1-2DCA182A5764}"/>
              </a:ext>
            </a:extLst>
          </p:cNvPr>
          <p:cNvSpPr/>
          <p:nvPr/>
        </p:nvSpPr>
        <p:spPr>
          <a:xfrm>
            <a:off x="3554505" y="1125071"/>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setUpModule</a:t>
            </a:r>
            <a:endParaRPr lang="en-US" dirty="0"/>
          </a:p>
        </p:txBody>
      </p:sp>
      <p:sp>
        <p:nvSpPr>
          <p:cNvPr id="7" name="Rectangle: Rounded Corners 6">
            <a:extLst>
              <a:ext uri="{FF2B5EF4-FFF2-40B4-BE49-F238E27FC236}">
                <a16:creationId xmlns:a16="http://schemas.microsoft.com/office/drawing/2014/main" id="{C688916E-FECB-56FB-94FA-0D3F7AA89858}"/>
              </a:ext>
            </a:extLst>
          </p:cNvPr>
          <p:cNvSpPr/>
          <p:nvPr/>
        </p:nvSpPr>
        <p:spPr>
          <a:xfrm>
            <a:off x="3554504" y="455711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tearDownModule</a:t>
            </a:r>
            <a:endParaRPr lang="en-US" dirty="0"/>
          </a:p>
        </p:txBody>
      </p:sp>
      <p:sp>
        <p:nvSpPr>
          <p:cNvPr id="8" name="Rectangle: Rounded Corners 7">
            <a:extLst>
              <a:ext uri="{FF2B5EF4-FFF2-40B4-BE49-F238E27FC236}">
                <a16:creationId xmlns:a16="http://schemas.microsoft.com/office/drawing/2014/main" id="{7464C7D2-738D-76E0-F0D2-DE636723076B}"/>
              </a:ext>
            </a:extLst>
          </p:cNvPr>
          <p:cNvSpPr/>
          <p:nvPr/>
        </p:nvSpPr>
        <p:spPr>
          <a:xfrm>
            <a:off x="2268068" y="1672526"/>
            <a:ext cx="4607859" cy="2722611"/>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E19FEA-EC30-2DF7-9CDD-B11DF3E20F92}"/>
              </a:ext>
            </a:extLst>
          </p:cNvPr>
          <p:cNvSpPr/>
          <p:nvPr/>
        </p:nvSpPr>
        <p:spPr>
          <a:xfrm>
            <a:off x="3554504" y="1769222"/>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setUpClass</a:t>
            </a:r>
            <a:endParaRPr lang="en-US" dirty="0"/>
          </a:p>
        </p:txBody>
      </p:sp>
      <p:sp>
        <p:nvSpPr>
          <p:cNvPr id="10" name="Rectangle: Rounded Corners 9">
            <a:extLst>
              <a:ext uri="{FF2B5EF4-FFF2-40B4-BE49-F238E27FC236}">
                <a16:creationId xmlns:a16="http://schemas.microsoft.com/office/drawing/2014/main" id="{47268D7B-9AC8-C445-B1E9-21AEA8297735}"/>
              </a:ext>
            </a:extLst>
          </p:cNvPr>
          <p:cNvSpPr/>
          <p:nvPr/>
        </p:nvSpPr>
        <p:spPr>
          <a:xfrm>
            <a:off x="3554504" y="3912358"/>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tearDownClass</a:t>
            </a:r>
            <a:endParaRPr lang="en-US" dirty="0"/>
          </a:p>
        </p:txBody>
      </p:sp>
      <p:sp>
        <p:nvSpPr>
          <p:cNvPr id="11" name="Rectangle: Rounded Corners 10">
            <a:extLst>
              <a:ext uri="{FF2B5EF4-FFF2-40B4-BE49-F238E27FC236}">
                <a16:creationId xmlns:a16="http://schemas.microsoft.com/office/drawing/2014/main" id="{9B46DA75-A2DF-B005-4BCC-8252806579D8}"/>
              </a:ext>
            </a:extLst>
          </p:cNvPr>
          <p:cNvSpPr/>
          <p:nvPr/>
        </p:nvSpPr>
        <p:spPr>
          <a:xfrm>
            <a:off x="2958823" y="2241774"/>
            <a:ext cx="3226348" cy="1573287"/>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FA1394-72DE-03FE-1285-ADA333D880E3}"/>
              </a:ext>
            </a:extLst>
          </p:cNvPr>
          <p:cNvSpPr txBox="1"/>
          <p:nvPr/>
        </p:nvSpPr>
        <p:spPr>
          <a:xfrm>
            <a:off x="6476477" y="2874528"/>
            <a:ext cx="798897" cy="307777"/>
          </a:xfrm>
          <a:prstGeom prst="rect">
            <a:avLst/>
          </a:prstGeom>
          <a:noFill/>
        </p:spPr>
        <p:txBody>
          <a:bodyPr wrap="square" rtlCol="0">
            <a:spAutoFit/>
          </a:bodyPr>
          <a:lstStyle/>
          <a:p>
            <a:pPr algn="ctr"/>
            <a:r>
              <a:rPr lang="en-US" dirty="0"/>
              <a:t>Module</a:t>
            </a:r>
          </a:p>
        </p:txBody>
      </p:sp>
      <p:sp>
        <p:nvSpPr>
          <p:cNvPr id="13" name="TextBox 12">
            <a:extLst>
              <a:ext uri="{FF2B5EF4-FFF2-40B4-BE49-F238E27FC236}">
                <a16:creationId xmlns:a16="http://schemas.microsoft.com/office/drawing/2014/main" id="{345DF390-74A1-FA34-3795-ED4CA7BE95EE}"/>
              </a:ext>
            </a:extLst>
          </p:cNvPr>
          <p:cNvSpPr txBox="1"/>
          <p:nvPr/>
        </p:nvSpPr>
        <p:spPr>
          <a:xfrm>
            <a:off x="2559376" y="2874528"/>
            <a:ext cx="798897" cy="307777"/>
          </a:xfrm>
          <a:prstGeom prst="rect">
            <a:avLst/>
          </a:prstGeom>
          <a:noFill/>
        </p:spPr>
        <p:txBody>
          <a:bodyPr wrap="square" rtlCol="0">
            <a:spAutoFit/>
          </a:bodyPr>
          <a:lstStyle/>
          <a:p>
            <a:pPr algn="ctr"/>
            <a:r>
              <a:rPr lang="en-US" dirty="0"/>
              <a:t>Class</a:t>
            </a:r>
          </a:p>
        </p:txBody>
      </p:sp>
      <p:sp>
        <p:nvSpPr>
          <p:cNvPr id="14" name="Rectangle: Rounded Corners 13">
            <a:extLst>
              <a:ext uri="{FF2B5EF4-FFF2-40B4-BE49-F238E27FC236}">
                <a16:creationId xmlns:a16="http://schemas.microsoft.com/office/drawing/2014/main" id="{8DAD5B66-F486-886A-5EBA-1CDDB64A8B7A}"/>
              </a:ext>
            </a:extLst>
          </p:cNvPr>
          <p:cNvSpPr/>
          <p:nvPr/>
        </p:nvSpPr>
        <p:spPr>
          <a:xfrm>
            <a:off x="3554502" y="234464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a:t>
            </a:r>
            <a:endParaRPr lang="en-US" dirty="0"/>
          </a:p>
        </p:txBody>
      </p:sp>
      <p:sp>
        <p:nvSpPr>
          <p:cNvPr id="15" name="Rectangle: Rounded Corners 14">
            <a:extLst>
              <a:ext uri="{FF2B5EF4-FFF2-40B4-BE49-F238E27FC236}">
                <a16:creationId xmlns:a16="http://schemas.microsoft.com/office/drawing/2014/main" id="{7218CDE1-4028-F269-05C8-FEB2E2B42093}"/>
              </a:ext>
            </a:extLst>
          </p:cNvPr>
          <p:cNvSpPr/>
          <p:nvPr/>
        </p:nvSpPr>
        <p:spPr>
          <a:xfrm>
            <a:off x="3554502" y="3333060"/>
            <a:ext cx="2034989" cy="38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tearDown</a:t>
            </a:r>
            <a:endParaRPr lang="en-US" dirty="0"/>
          </a:p>
        </p:txBody>
      </p:sp>
      <p:sp>
        <p:nvSpPr>
          <p:cNvPr id="16" name="Rectangle: Rounded Corners 15">
            <a:extLst>
              <a:ext uri="{FF2B5EF4-FFF2-40B4-BE49-F238E27FC236}">
                <a16:creationId xmlns:a16="http://schemas.microsoft.com/office/drawing/2014/main" id="{1879B5B5-A863-64CC-3E8B-25553F1AEF7B}"/>
              </a:ext>
            </a:extLst>
          </p:cNvPr>
          <p:cNvSpPr/>
          <p:nvPr/>
        </p:nvSpPr>
        <p:spPr>
          <a:xfrm>
            <a:off x="3554502" y="2843270"/>
            <a:ext cx="2034989" cy="39766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B231BC-2954-A52B-3FF2-1FD44FF26770}"/>
              </a:ext>
            </a:extLst>
          </p:cNvPr>
          <p:cNvSpPr txBox="1"/>
          <p:nvPr/>
        </p:nvSpPr>
        <p:spPr>
          <a:xfrm>
            <a:off x="4172547" y="2883260"/>
            <a:ext cx="798897" cy="307777"/>
          </a:xfrm>
          <a:prstGeom prst="rect">
            <a:avLst/>
          </a:prstGeom>
          <a:noFill/>
        </p:spPr>
        <p:txBody>
          <a:bodyPr wrap="square" rtlCol="0">
            <a:spAutoFit/>
          </a:bodyPr>
          <a:lstStyle/>
          <a:p>
            <a:pPr algn="ctr"/>
            <a:r>
              <a:rPr lang="en-US" dirty="0"/>
              <a:t>Test</a:t>
            </a:r>
          </a:p>
        </p:txBody>
      </p:sp>
      <p:sp>
        <p:nvSpPr>
          <p:cNvPr id="2" name="TextBox 1">
            <a:extLst>
              <a:ext uri="{FF2B5EF4-FFF2-40B4-BE49-F238E27FC236}">
                <a16:creationId xmlns:a16="http://schemas.microsoft.com/office/drawing/2014/main" id="{0B8808E7-CE25-2D05-0676-B5C0DB3DEB22}"/>
              </a:ext>
            </a:extLst>
          </p:cNvPr>
          <p:cNvSpPr txBox="1"/>
          <p:nvPr/>
        </p:nvSpPr>
        <p:spPr>
          <a:xfrm>
            <a:off x="7293326" y="3813235"/>
            <a:ext cx="1263458" cy="1169551"/>
          </a:xfrm>
          <a:prstGeom prst="rect">
            <a:avLst/>
          </a:prstGeom>
          <a:noFill/>
        </p:spPr>
        <p:txBody>
          <a:bodyPr wrap="square" rtlCol="0">
            <a:spAutoFit/>
          </a:bodyPr>
          <a:lstStyle/>
          <a:p>
            <a:pPr algn="ctr"/>
            <a:r>
              <a:rPr lang="en-US" dirty="0"/>
              <a:t>Called once after everything else in the module</a:t>
            </a:r>
          </a:p>
        </p:txBody>
      </p:sp>
      <p:cxnSp>
        <p:nvCxnSpPr>
          <p:cNvPr id="18" name="Straight Arrow Connector 17">
            <a:extLst>
              <a:ext uri="{FF2B5EF4-FFF2-40B4-BE49-F238E27FC236}">
                <a16:creationId xmlns:a16="http://schemas.microsoft.com/office/drawing/2014/main" id="{6B1CBC1A-C463-0F16-6E67-9D646B9ED96C}"/>
              </a:ext>
            </a:extLst>
          </p:cNvPr>
          <p:cNvCxnSpPr>
            <a:cxnSpLocks/>
            <a:stCxn id="2" idx="1"/>
            <a:endCxn id="7" idx="3"/>
          </p:cNvCxnSpPr>
          <p:nvPr/>
        </p:nvCxnSpPr>
        <p:spPr>
          <a:xfrm flipH="1">
            <a:off x="5589493" y="4398011"/>
            <a:ext cx="1703833" cy="351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1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Test Fixtures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1296" name="Google Shape;1296;p112"/>
          <p:cNvSpPr txBox="1"/>
          <p:nvPr/>
        </p:nvSpPr>
        <p:spPr>
          <a:xfrm>
            <a:off x="3778031" y="1453483"/>
            <a:ext cx="4572000"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test fixture methods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https://docs.python.org/3/library/unittest.html#organizing-test-code</a:t>
            </a:r>
            <a:r>
              <a:rPr lang="en-US" sz="1200" b="0" i="0" u="none" strike="noStrike" cap="none" dirty="0">
                <a:solidFill>
                  <a:srgbClr val="D4D4D4"/>
                </a:solidFill>
                <a:latin typeface="Arial"/>
                <a:ea typeface="Arial"/>
                <a:cs typeface="Arial"/>
                <a:sym typeface="Arial"/>
              </a:rPr>
              <a:t> and </a:t>
            </a:r>
            <a:r>
              <a:rPr lang="en-US" sz="1200" b="0" i="0" u="none" strike="noStrike" cap="none" dirty="0">
                <a:solidFill>
                  <a:srgbClr val="D4D4D4"/>
                </a:solidFill>
                <a:latin typeface="Arial"/>
                <a:ea typeface="Arial"/>
                <a:cs typeface="Arial"/>
                <a:sym typeface="Arial"/>
                <a:hlinkClick r:id="rId4"/>
              </a:rPr>
              <a:t>https://docs.python.org/3/library/unittest.html#setupclass-and-teardownclass</a:t>
            </a:r>
            <a:r>
              <a:rPr lang="en-US" sz="1200" b="0" i="0" u="none" strike="noStrike" cap="none" dirty="0">
                <a:solidFill>
                  <a:srgbClr val="D4D4D4"/>
                </a:solidFill>
                <a:latin typeface="Arial"/>
                <a:ea typeface="Arial"/>
                <a:cs typeface="Arial"/>
                <a:sym typeface="Arial"/>
              </a:rPr>
              <a:t>).</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Create a test module and include tests to practice utilization of </a:t>
            </a:r>
            <a:r>
              <a:rPr lang="en-US" sz="1200" dirty="0" err="1">
                <a:solidFill>
                  <a:srgbClr val="D4D4D4"/>
                </a:solidFill>
              </a:rPr>
              <a:t>setUp</a:t>
            </a:r>
            <a:r>
              <a:rPr lang="en-US" sz="1200" dirty="0">
                <a:solidFill>
                  <a:srgbClr val="D4D4D4"/>
                </a:solidFill>
              </a:rPr>
              <a:t>(), </a:t>
            </a:r>
            <a:r>
              <a:rPr lang="en-US" sz="1200" dirty="0" err="1">
                <a:solidFill>
                  <a:srgbClr val="D4D4D4"/>
                </a:solidFill>
              </a:rPr>
              <a:t>tearDown</a:t>
            </a:r>
            <a:r>
              <a:rPr lang="en-US" sz="1200" dirty="0">
                <a:solidFill>
                  <a:srgbClr val="D4D4D4"/>
                </a:solidFill>
              </a:rPr>
              <a:t>(), </a:t>
            </a:r>
            <a:r>
              <a:rPr lang="en-US" sz="1200" dirty="0" err="1">
                <a:solidFill>
                  <a:srgbClr val="D4D4D4"/>
                </a:solidFill>
              </a:rPr>
              <a:t>setUpClass</a:t>
            </a:r>
            <a:r>
              <a:rPr lang="en-US" sz="1200" dirty="0">
                <a:solidFill>
                  <a:srgbClr val="D4D4D4"/>
                </a:solidFill>
              </a:rPr>
              <a:t>(), and </a:t>
            </a:r>
            <a:r>
              <a:rPr lang="en-US" sz="1200" dirty="0" err="1">
                <a:solidFill>
                  <a:srgbClr val="D4D4D4"/>
                </a:solidFill>
              </a:rPr>
              <a:t>tearDownClass</a:t>
            </a:r>
            <a:r>
              <a:rPr lang="en-US" sz="1200" dirty="0">
                <a:solidFill>
                  <a:srgbClr val="D4D4D4"/>
                </a:solidFill>
              </a:rPr>
              <a:t>(). You can use simple print statements to experiment with the different test fixture methods and their timings.</a:t>
            </a:r>
          </a:p>
        </p:txBody>
      </p:sp>
    </p:spTree>
    <p:extLst>
      <p:ext uri="{BB962C8B-B14F-4D97-AF65-F5344CB8AC3E}">
        <p14:creationId xmlns:p14="http://schemas.microsoft.com/office/powerpoint/2010/main" val="3598927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Write automated unit tests in Python, measure code coverage as part of a TDD-strategy, and troubleshoot issues encountered when building Python apps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Docker to containerize workloads, enabling consistent delivery of high-quality software regardless of deployment target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Contribute to team productivity by effectively reviewing and providing feedback on code changes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Options</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
        <p:nvSpPr>
          <p:cNvPr id="4" name="Oval 3">
            <a:extLst>
              <a:ext uri="{FF2B5EF4-FFF2-40B4-BE49-F238E27FC236}">
                <a16:creationId xmlns:a16="http://schemas.microsoft.com/office/drawing/2014/main" id="{C95C4829-C595-548E-CE82-6C38B79A3C11}"/>
              </a:ext>
            </a:extLst>
          </p:cNvPr>
          <p:cNvSpPr/>
          <p:nvPr/>
        </p:nvSpPr>
        <p:spPr>
          <a:xfrm>
            <a:off x="1299410" y="1934679"/>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 an executable module</a:t>
            </a:r>
          </a:p>
        </p:txBody>
      </p:sp>
      <p:sp>
        <p:nvSpPr>
          <p:cNvPr id="5" name="Oval 4">
            <a:extLst>
              <a:ext uri="{FF2B5EF4-FFF2-40B4-BE49-F238E27FC236}">
                <a16:creationId xmlns:a16="http://schemas.microsoft.com/office/drawing/2014/main" id="{AD56C191-71D6-3094-974D-A8232D6A16D4}"/>
              </a:ext>
            </a:extLst>
          </p:cNvPr>
          <p:cNvSpPr/>
          <p:nvPr/>
        </p:nvSpPr>
        <p:spPr>
          <a:xfrm>
            <a:off x="5157536" y="1934679"/>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Using unittest to execute entire module</a:t>
            </a:r>
          </a:p>
        </p:txBody>
      </p:sp>
      <p:sp>
        <p:nvSpPr>
          <p:cNvPr id="6" name="Oval 5">
            <a:extLst>
              <a:ext uri="{FF2B5EF4-FFF2-40B4-BE49-F238E27FC236}">
                <a16:creationId xmlns:a16="http://schemas.microsoft.com/office/drawing/2014/main" id="{A7BA9249-A03C-CB53-51D7-0245BC594324}"/>
              </a:ext>
            </a:extLst>
          </p:cNvPr>
          <p:cNvSpPr/>
          <p:nvPr/>
        </p:nvSpPr>
        <p:spPr>
          <a:xfrm>
            <a:off x="1299410" y="3418573"/>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Using unittest to execute single test class (or individual test cases)</a:t>
            </a:r>
          </a:p>
        </p:txBody>
      </p:sp>
      <p:sp>
        <p:nvSpPr>
          <p:cNvPr id="7" name="Oval 6">
            <a:extLst>
              <a:ext uri="{FF2B5EF4-FFF2-40B4-BE49-F238E27FC236}">
                <a16:creationId xmlns:a16="http://schemas.microsoft.com/office/drawing/2014/main" id="{F70C52CE-EDC6-7D0F-91C9-1EFE78CA19CB}"/>
              </a:ext>
            </a:extLst>
          </p:cNvPr>
          <p:cNvSpPr/>
          <p:nvPr/>
        </p:nvSpPr>
        <p:spPr>
          <a:xfrm>
            <a:off x="5157535" y="3418573"/>
            <a:ext cx="2290813" cy="1010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Create a test package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As an executable module</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Add the following to your test module: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74282" y="3270132"/>
            <a:ext cx="6420052" cy="523220"/>
          </a:xfrm>
          <a:prstGeom prst="rect">
            <a:avLst/>
          </a:prstGeom>
          <a:noFill/>
        </p:spPr>
        <p:txBody>
          <a:bodyPr wrap="square" rtlCol="0">
            <a:spAutoFit/>
          </a:bodyPr>
          <a:lstStyle/>
          <a:p>
            <a:pPr algn="ctr"/>
            <a:r>
              <a:rPr lang="en-US" dirty="0"/>
              <a:t>Can execute all tests in module using `python -m &lt;</a:t>
            </a:r>
            <a:r>
              <a:rPr lang="en-US" dirty="0" err="1"/>
              <a:t>test_module_name</a:t>
            </a:r>
            <a:r>
              <a:rPr lang="en-US" dirty="0"/>
              <a:t>&gt;` or `python &lt;</a:t>
            </a:r>
            <a:r>
              <a:rPr lang="en-US" dirty="0" err="1"/>
              <a:t>test_module_name</a:t>
            </a:r>
            <a:r>
              <a:rPr lang="en-US" dirty="0"/>
              <a:t>&gt;.</a:t>
            </a:r>
            <a:r>
              <a:rPr lang="en-US" dirty="0" err="1"/>
              <a:t>py</a:t>
            </a:r>
            <a:r>
              <a:rPr lang="en-US" dirty="0"/>
              <a:t>`</a:t>
            </a:r>
          </a:p>
        </p:txBody>
      </p:sp>
    </p:spTree>
    <p:extLst>
      <p:ext uri="{BB962C8B-B14F-4D97-AF65-F5344CB8AC3E}">
        <p14:creationId xmlns:p14="http://schemas.microsoft.com/office/powerpoint/2010/main" val="289675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Using unittest to execute entire module</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74282" y="3270132"/>
            <a:ext cx="6420052" cy="523220"/>
          </a:xfrm>
          <a:prstGeom prst="rect">
            <a:avLst/>
          </a:prstGeom>
          <a:noFill/>
        </p:spPr>
        <p:txBody>
          <a:bodyPr wrap="square" rtlCol="0">
            <a:spAutoFit/>
          </a:bodyPr>
          <a:lstStyle/>
          <a:p>
            <a:pPr algn="ctr"/>
            <a:r>
              <a:rPr lang="en-US" dirty="0"/>
              <a:t>Can execute all tests in module using `python -m unittest &lt;</a:t>
            </a:r>
            <a:r>
              <a:rPr lang="en-US" dirty="0" err="1"/>
              <a:t>test_module_name</a:t>
            </a:r>
            <a:r>
              <a:rPr lang="en-US" dirty="0"/>
              <a:t>&gt;` or `python -m unittest &lt;</a:t>
            </a:r>
            <a:r>
              <a:rPr lang="en-US" dirty="0" err="1"/>
              <a:t>test_module_name</a:t>
            </a:r>
            <a:r>
              <a:rPr lang="en-US" dirty="0"/>
              <a:t>&gt;.</a:t>
            </a:r>
            <a:r>
              <a:rPr lang="en-US" dirty="0" err="1"/>
              <a:t>py</a:t>
            </a:r>
            <a:r>
              <a:rPr lang="en-US" dirty="0"/>
              <a: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Tree>
    <p:extLst>
      <p:ext uri="{BB962C8B-B14F-4D97-AF65-F5344CB8AC3E}">
        <p14:creationId xmlns:p14="http://schemas.microsoft.com/office/powerpoint/2010/main" val="238817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Using unittest to execute single test class (or individual test cases) </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93440" y="3272540"/>
            <a:ext cx="7093819" cy="738664"/>
          </a:xfrm>
          <a:prstGeom prst="rect">
            <a:avLst/>
          </a:prstGeom>
          <a:noFill/>
        </p:spPr>
        <p:txBody>
          <a:bodyPr wrap="square" rtlCol="0">
            <a:spAutoFit/>
          </a:bodyPr>
          <a:lstStyle/>
          <a:p>
            <a:pPr algn="ctr"/>
            <a:r>
              <a:rPr lang="en-US" dirty="0"/>
              <a:t>Can execute a specific test class using `python -m unittest &lt;</a:t>
            </a:r>
            <a:r>
              <a:rPr lang="en-US" dirty="0" err="1"/>
              <a:t>test_module_name</a:t>
            </a:r>
            <a:r>
              <a:rPr lang="en-US" dirty="0"/>
              <a:t>&gt;.&lt;</a:t>
            </a:r>
            <a:r>
              <a:rPr lang="en-US" dirty="0" err="1"/>
              <a:t>test_class_name</a:t>
            </a:r>
            <a:r>
              <a:rPr lang="en-US" dirty="0"/>
              <a:t>&gt;`. Can execute a specific test case using `python -m unittest &lt;</a:t>
            </a:r>
            <a:r>
              <a:rPr lang="en-US" dirty="0" err="1"/>
              <a:t>test_module_name</a:t>
            </a:r>
            <a:r>
              <a:rPr lang="en-US" dirty="0"/>
              <a:t>&gt;.&lt;</a:t>
            </a:r>
            <a:r>
              <a:rPr lang="en-US" dirty="0" err="1"/>
              <a:t>test_class_name</a:t>
            </a:r>
            <a:r>
              <a:rPr lang="en-US" dirty="0"/>
              <a:t>&gt;.&lt;</a:t>
            </a:r>
            <a:r>
              <a:rPr lang="en-US" dirty="0" err="1"/>
              <a:t>test_case_name</a:t>
            </a:r>
            <a:r>
              <a:rPr lang="en-US" dirty="0"/>
              <a:t>&gt;`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Tree>
    <p:extLst>
      <p:ext uri="{BB962C8B-B14F-4D97-AF65-F5344CB8AC3E}">
        <p14:creationId xmlns:p14="http://schemas.microsoft.com/office/powerpoint/2010/main" val="399988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Execution</a:t>
            </a:r>
            <a:endParaRPr dirty="0"/>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685800" lvl="1" indent="0" algn="l" rtl="0">
              <a:lnSpc>
                <a:spcPct val="100000"/>
              </a:lnSpc>
              <a:spcBef>
                <a:spcPts val="0"/>
              </a:spcBef>
              <a:spcAft>
                <a:spcPts val="0"/>
              </a:spcAft>
              <a:buClr>
                <a:srgbClr val="202020"/>
              </a:buClr>
              <a:buSzPts val="1800"/>
              <a:buNone/>
            </a:pPr>
            <a:r>
              <a:rPr lang="en-US" sz="1800" dirty="0">
                <a:solidFill>
                  <a:srgbClr val="202020"/>
                </a:solidFill>
              </a:rPr>
              <a:t>Create a test package </a:t>
            </a:r>
            <a:endParaRPr sz="1800" dirty="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2" name="TextBox 1">
            <a:extLst>
              <a:ext uri="{FF2B5EF4-FFF2-40B4-BE49-F238E27FC236}">
                <a16:creationId xmlns:a16="http://schemas.microsoft.com/office/drawing/2014/main" id="{CA8177FE-BB0D-0C5B-23AC-2C1A20F9CC93}"/>
              </a:ext>
            </a:extLst>
          </p:cNvPr>
          <p:cNvSpPr txBox="1"/>
          <p:nvPr/>
        </p:nvSpPr>
        <p:spPr>
          <a:xfrm>
            <a:off x="1963554" y="1848051"/>
            <a:ext cx="5120640" cy="307777"/>
          </a:xfrm>
          <a:prstGeom prst="rect">
            <a:avLst/>
          </a:prstGeom>
          <a:noFill/>
        </p:spPr>
        <p:txBody>
          <a:bodyPr wrap="square" rtlCol="0">
            <a:spAutoFit/>
          </a:bodyPr>
          <a:lstStyle/>
          <a:p>
            <a:r>
              <a:rPr lang="en-US" dirty="0"/>
              <a:t>Does not require:</a:t>
            </a:r>
          </a:p>
        </p:txBody>
      </p:sp>
      <p:pic>
        <p:nvPicPr>
          <p:cNvPr id="8" name="Picture 7">
            <a:extLst>
              <a:ext uri="{FF2B5EF4-FFF2-40B4-BE49-F238E27FC236}">
                <a16:creationId xmlns:a16="http://schemas.microsoft.com/office/drawing/2014/main" id="{1C7589A6-F206-E8AC-E213-8E57DC003C34}"/>
              </a:ext>
            </a:extLst>
          </p:cNvPr>
          <p:cNvPicPr>
            <a:picLocks noChangeAspect="1"/>
          </p:cNvPicPr>
          <p:nvPr/>
        </p:nvPicPr>
        <p:blipFill>
          <a:blip r:embed="rId3"/>
          <a:stretch>
            <a:fillRect/>
          </a:stretch>
        </p:blipFill>
        <p:spPr>
          <a:xfrm>
            <a:off x="3116078" y="2193299"/>
            <a:ext cx="2911843" cy="756901"/>
          </a:xfrm>
          <a:prstGeom prst="rect">
            <a:avLst/>
          </a:prstGeom>
        </p:spPr>
      </p:pic>
      <p:sp>
        <p:nvSpPr>
          <p:cNvPr id="9" name="TextBox 8">
            <a:extLst>
              <a:ext uri="{FF2B5EF4-FFF2-40B4-BE49-F238E27FC236}">
                <a16:creationId xmlns:a16="http://schemas.microsoft.com/office/drawing/2014/main" id="{7008F731-3C0C-EDCB-52B6-3E5728CFFE44}"/>
              </a:ext>
            </a:extLst>
          </p:cNvPr>
          <p:cNvSpPr txBox="1"/>
          <p:nvPr/>
        </p:nvSpPr>
        <p:spPr>
          <a:xfrm>
            <a:off x="1193440" y="4263939"/>
            <a:ext cx="7093819" cy="523220"/>
          </a:xfrm>
          <a:prstGeom prst="rect">
            <a:avLst/>
          </a:prstGeom>
          <a:noFill/>
        </p:spPr>
        <p:txBody>
          <a:bodyPr wrap="square" rtlCol="0">
            <a:spAutoFit/>
          </a:bodyPr>
          <a:lstStyle/>
          <a:p>
            <a:pPr algn="ctr"/>
            <a:r>
              <a:rPr lang="en-US" dirty="0"/>
              <a:t>From root folder containing package, can execute using variants of `python -m unittest &lt;</a:t>
            </a:r>
            <a:r>
              <a:rPr lang="en-US" dirty="0" err="1"/>
              <a:t>package_name</a:t>
            </a:r>
            <a:r>
              <a:rPr lang="en-US" dirty="0"/>
              <a:t>&gt;.&lt;</a:t>
            </a:r>
            <a:r>
              <a:rPr lang="en-US" dirty="0" err="1"/>
              <a:t>test_module_name</a:t>
            </a:r>
            <a:r>
              <a:rPr lang="en-US" dirty="0"/>
              <a:t>&gt;[.&lt;</a:t>
            </a:r>
            <a:r>
              <a:rPr lang="en-US" dirty="0" err="1"/>
              <a:t>test_class_name</a:t>
            </a:r>
            <a:r>
              <a:rPr lang="en-US" dirty="0"/>
              <a:t>&gt;.&lt;</a:t>
            </a:r>
            <a:r>
              <a:rPr lang="en-US" dirty="0" err="1"/>
              <a:t>test_case_name</a:t>
            </a:r>
            <a:r>
              <a:rPr lang="en-US" dirty="0"/>
              <a:t>&gt;]`</a:t>
            </a:r>
          </a:p>
        </p:txBody>
      </p:sp>
      <p:sp>
        <p:nvSpPr>
          <p:cNvPr id="3" name="TextBox 2">
            <a:extLst>
              <a:ext uri="{FF2B5EF4-FFF2-40B4-BE49-F238E27FC236}">
                <a16:creationId xmlns:a16="http://schemas.microsoft.com/office/drawing/2014/main" id="{39DE1A62-2E76-3E19-7712-D1E5486DD48A}"/>
              </a:ext>
            </a:extLst>
          </p:cNvPr>
          <p:cNvSpPr txBox="1"/>
          <p:nvPr/>
        </p:nvSpPr>
        <p:spPr>
          <a:xfrm>
            <a:off x="3797166" y="1808357"/>
            <a:ext cx="1453415" cy="1446550"/>
          </a:xfrm>
          <a:prstGeom prst="rect">
            <a:avLst/>
          </a:prstGeom>
          <a:noFill/>
        </p:spPr>
        <p:txBody>
          <a:bodyPr wrap="square" rtlCol="0" anchor="ctr">
            <a:spAutoFit/>
          </a:bodyPr>
          <a:lstStyle/>
          <a:p>
            <a:pPr algn="ctr"/>
            <a:r>
              <a:rPr lang="en-US" sz="8800" dirty="0">
                <a:solidFill>
                  <a:srgbClr val="FF0000"/>
                </a:solidFill>
              </a:rPr>
              <a:t>X</a:t>
            </a:r>
          </a:p>
        </p:txBody>
      </p:sp>
      <p:sp>
        <p:nvSpPr>
          <p:cNvPr id="4" name="TextBox 3">
            <a:extLst>
              <a:ext uri="{FF2B5EF4-FFF2-40B4-BE49-F238E27FC236}">
                <a16:creationId xmlns:a16="http://schemas.microsoft.com/office/drawing/2014/main" id="{4BE2295E-7128-FEDA-E212-C5919D867AE4}"/>
              </a:ext>
            </a:extLst>
          </p:cNvPr>
          <p:cNvSpPr txBox="1"/>
          <p:nvPr/>
        </p:nvSpPr>
        <p:spPr>
          <a:xfrm>
            <a:off x="1193440" y="3055995"/>
            <a:ext cx="6564522" cy="523220"/>
          </a:xfrm>
          <a:prstGeom prst="rect">
            <a:avLst/>
          </a:prstGeom>
          <a:noFill/>
        </p:spPr>
        <p:txBody>
          <a:bodyPr wrap="square" rtlCol="0">
            <a:spAutoFit/>
          </a:bodyPr>
          <a:lstStyle/>
          <a:p>
            <a:pPr algn="ctr"/>
            <a:r>
              <a:rPr lang="en-US" dirty="0"/>
              <a:t>Capture test modules under a folder and add a `__init__.py` package initializer with simple contents:</a:t>
            </a:r>
          </a:p>
        </p:txBody>
      </p:sp>
      <p:pic>
        <p:nvPicPr>
          <p:cNvPr id="6" name="Picture 5">
            <a:extLst>
              <a:ext uri="{FF2B5EF4-FFF2-40B4-BE49-F238E27FC236}">
                <a16:creationId xmlns:a16="http://schemas.microsoft.com/office/drawing/2014/main" id="{6D07C078-9DE8-BB85-B747-BDF27EACA811}"/>
              </a:ext>
            </a:extLst>
          </p:cNvPr>
          <p:cNvPicPr>
            <a:picLocks noChangeAspect="1"/>
          </p:cNvPicPr>
          <p:nvPr/>
        </p:nvPicPr>
        <p:blipFill>
          <a:blip r:embed="rId4"/>
          <a:stretch>
            <a:fillRect/>
          </a:stretch>
        </p:blipFill>
        <p:spPr>
          <a:xfrm>
            <a:off x="1863246" y="3579215"/>
            <a:ext cx="5321254" cy="387000"/>
          </a:xfrm>
          <a:prstGeom prst="rect">
            <a:avLst/>
          </a:prstGeom>
        </p:spPr>
      </p:pic>
    </p:spTree>
    <p:extLst>
      <p:ext uri="{BB962C8B-B14F-4D97-AF65-F5344CB8AC3E}">
        <p14:creationId xmlns:p14="http://schemas.microsoft.com/office/powerpoint/2010/main" val="1049393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Test Discovery</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unittest also supports a “discovery” mode</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Quickly execute all tests in the project directory and its subdirectories</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Available using `python -m unittest discover` or simply `python -m unittest`</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All test files must be modules or packages importable from top-level directory</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By default, starts from current directory</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By default, searches for test*.py pattern in filenames to identify tests to be executed</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pic>
        <p:nvPicPr>
          <p:cNvPr id="3" name="Graphic 2" descr="Astronaut female with solid fill">
            <a:extLst>
              <a:ext uri="{FF2B5EF4-FFF2-40B4-BE49-F238E27FC236}">
                <a16:creationId xmlns:a16="http://schemas.microsoft.com/office/drawing/2014/main" id="{04960439-9596-C6C1-91AC-0FC9E31E31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spTree>
    <p:extLst>
      <p:ext uri="{BB962C8B-B14F-4D97-AF65-F5344CB8AC3E}">
        <p14:creationId xmlns:p14="http://schemas.microsoft.com/office/powerpoint/2010/main" val="4045370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Skipping Tests</a:t>
            </a:r>
            <a:endParaRPr dirty="0"/>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While permanently skipping tests can be a “smell”, unittest offers options for temporarily skipping:</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@unittest.skipIf()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@unittest.skipUnless() decorator</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self.skipTest</a:t>
            </a:r>
            <a:r>
              <a:rPr lang="en-US" sz="1800" dirty="0">
                <a:solidFill>
                  <a:srgbClr val="202020"/>
                </a:solidFill>
              </a:rPr>
              <a:t> method – call within test to initiate a skip</a:t>
            </a:r>
            <a:endParaRPr dirty="0"/>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pic>
        <p:nvPicPr>
          <p:cNvPr id="3" name="Graphic 2" descr="Skipping Rope with solid fill">
            <a:extLst>
              <a:ext uri="{FF2B5EF4-FFF2-40B4-BE49-F238E27FC236}">
                <a16:creationId xmlns:a16="http://schemas.microsoft.com/office/drawing/2014/main" id="{C292070E-4D5D-B400-04C3-F73328FE1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341725"/>
            <a:ext cx="914400" cy="914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unittest – Managing Test Execution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1296" name="Google Shape;1296;p112"/>
          <p:cNvSpPr txBox="1"/>
          <p:nvPr/>
        </p:nvSpPr>
        <p:spPr>
          <a:xfrm>
            <a:off x="3778031" y="1453483"/>
            <a:ext cx="4572000"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Create a test package containing multiple test modules with tests for simple expressions/asserts. Experiment with the various ways you can execute different combinations of tests.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Review the documentation on the different types of basic skip options available with unittest (at </a:t>
            </a:r>
            <a:r>
              <a:rPr lang="en-US" sz="1200" b="0" i="0" u="none" strike="noStrike" cap="none" dirty="0">
                <a:solidFill>
                  <a:srgbClr val="D4D4D4"/>
                </a:solidFill>
                <a:latin typeface="Arial"/>
                <a:ea typeface="Arial"/>
                <a:cs typeface="Arial"/>
                <a:sym typeface="Arial"/>
                <a:hlinkClick r:id="rId3"/>
              </a:rPr>
              <a:t>https://docs.python.org/3/library/unittest.html#skipping-tests-and-expected-failures</a:t>
            </a:r>
            <a:r>
              <a:rPr lang="en-US" sz="1200" b="0" i="0" u="none" strike="noStrike" cap="none" dirty="0">
                <a:solidFill>
                  <a:srgbClr val="D4D4D4"/>
                </a:solidFill>
                <a:latin typeface="Arial"/>
                <a:ea typeface="Arial"/>
                <a:cs typeface="Arial"/>
                <a:sym typeface="Arial"/>
              </a:rPr>
              <a:t>). </a:t>
            </a:r>
            <a:r>
              <a:rPr lang="en-US" sz="1200" dirty="0">
                <a:solidFill>
                  <a:srgbClr val="D4D4D4"/>
                </a:solidFill>
              </a:rPr>
              <a:t>Create a test module and include tests to practice utilization of each of the basic types (skip, </a:t>
            </a:r>
            <a:r>
              <a:rPr lang="en-US" sz="1200" dirty="0" err="1">
                <a:solidFill>
                  <a:srgbClr val="D4D4D4"/>
                </a:solidFill>
              </a:rPr>
              <a:t>skipIf</a:t>
            </a:r>
            <a:r>
              <a:rPr lang="en-US" sz="1200" dirty="0">
                <a:solidFill>
                  <a:srgbClr val="D4D4D4"/>
                </a:solidFill>
              </a:rPr>
              <a:t>, </a:t>
            </a:r>
            <a:r>
              <a:rPr lang="en-US" sz="1200" dirty="0" err="1">
                <a:solidFill>
                  <a:srgbClr val="D4D4D4"/>
                </a:solidFill>
              </a:rPr>
              <a:t>skipUnless</a:t>
            </a:r>
            <a:r>
              <a:rPr lang="en-US" sz="1200" dirty="0">
                <a:solidFill>
                  <a:srgbClr val="D4D4D4"/>
                </a:solidFill>
              </a:rPr>
              <a:t>, and </a:t>
            </a:r>
            <a:r>
              <a:rPr lang="en-US" sz="1200" dirty="0" err="1">
                <a:solidFill>
                  <a:srgbClr val="D4D4D4"/>
                </a:solidFill>
              </a:rPr>
              <a:t>self.skipTest</a:t>
            </a:r>
            <a:r>
              <a:rPr lang="en-US" sz="1200" dirty="0">
                <a:solidFill>
                  <a:srgbClr val="D4D4D4"/>
                </a:solidFill>
              </a:rPr>
              <a:t>).</a:t>
            </a:r>
          </a:p>
        </p:txBody>
      </p:sp>
    </p:spTree>
    <p:extLst>
      <p:ext uri="{BB962C8B-B14F-4D97-AF65-F5344CB8AC3E}">
        <p14:creationId xmlns:p14="http://schemas.microsoft.com/office/powerpoint/2010/main" val="4205949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unittest Framework – Managing Test Failures</a:t>
            </a:r>
            <a:endParaRPr dirty="0"/>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dirty="0">
              <a:solidFill>
                <a:srgbClr val="202020"/>
              </a:solidFill>
            </a:endParaRPr>
          </a:p>
          <a:p>
            <a:pPr marL="685800" lvl="1" indent="0" algn="l" rtl="0">
              <a:lnSpc>
                <a:spcPct val="100000"/>
              </a:lnSpc>
              <a:spcBef>
                <a:spcPts val="0"/>
              </a:spcBef>
              <a:spcAft>
                <a:spcPts val="0"/>
              </a:spcAft>
              <a:buClr>
                <a:srgbClr val="202020"/>
              </a:buClr>
              <a:buSzPts val="1800"/>
              <a:buNone/>
            </a:pPr>
            <a:r>
              <a:rPr lang="en-US" sz="1800" dirty="0">
                <a:solidFill>
                  <a:srgbClr val="202020"/>
                </a:solidFill>
              </a:rPr>
              <a:t>Sometimes, our tests fail</a:t>
            </a:r>
            <a:endParaRPr dirty="0"/>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Any Exception raised in a test case causes that test case to fail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The assert methods raise exceptions if the expected result does not occur (i.e., </a:t>
            </a:r>
            <a:r>
              <a:rPr lang="en-US" sz="1800" dirty="0" err="1">
                <a:solidFill>
                  <a:srgbClr val="202020"/>
                </a:solidFill>
              </a:rPr>
              <a:t>assertEqual</a:t>
            </a:r>
            <a:r>
              <a:rPr lang="en-US" sz="1800" dirty="0">
                <a:solidFill>
                  <a:srgbClr val="202020"/>
                </a:solidFill>
              </a:rPr>
              <a:t> determines not equal)</a:t>
            </a:r>
            <a:endParaRPr sz="1800" dirty="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For certain edge or exception cases, we may expect an Exception to be raised</a:t>
            </a:r>
          </a:p>
          <a:p>
            <a:pPr marL="971550" lvl="1" indent="-285750" algn="l" rtl="0">
              <a:lnSpc>
                <a:spcPct val="100000"/>
              </a:lnSpc>
              <a:spcBef>
                <a:spcPts val="0"/>
              </a:spcBef>
              <a:spcAft>
                <a:spcPts val="0"/>
              </a:spcAft>
              <a:buClr>
                <a:srgbClr val="202020"/>
              </a:buClr>
              <a:buSzPts val="1800"/>
              <a:buFont typeface="Arial"/>
              <a:buChar char="●"/>
            </a:pPr>
            <a:r>
              <a:rPr lang="en-US" sz="1800" dirty="0">
                <a:solidFill>
                  <a:srgbClr val="202020"/>
                </a:solidFill>
              </a:rPr>
              <a:t>In those cases, an Exception is success – tests that our code correctly handles bogus data</a:t>
            </a:r>
          </a:p>
          <a:p>
            <a:pPr marL="971550" lvl="1" indent="-285750" algn="l" rtl="0">
              <a:lnSpc>
                <a:spcPct val="100000"/>
              </a:lnSpc>
              <a:spcBef>
                <a:spcPts val="0"/>
              </a:spcBef>
              <a:spcAft>
                <a:spcPts val="0"/>
              </a:spcAft>
              <a:buClr>
                <a:srgbClr val="202020"/>
              </a:buClr>
              <a:buSzPts val="1800"/>
              <a:buFont typeface="Arial"/>
              <a:buChar char="●"/>
            </a:pPr>
            <a:r>
              <a:rPr lang="en-US" sz="1800" dirty="0" err="1">
                <a:solidFill>
                  <a:srgbClr val="202020"/>
                </a:solidFill>
              </a:rPr>
              <a:t>assertRaises</a:t>
            </a:r>
            <a:r>
              <a:rPr lang="en-US" sz="1800" dirty="0">
                <a:solidFill>
                  <a:srgbClr val="202020"/>
                </a:solidFill>
              </a:rPr>
              <a:t> is provided by the unittest framework for this purpose</a:t>
            </a:r>
            <a:endParaRPr dirty="0"/>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pic>
        <p:nvPicPr>
          <p:cNvPr id="4" name="Graphic 3" descr="Clipboard Partially Crossed with solid fill">
            <a:extLst>
              <a:ext uri="{FF2B5EF4-FFF2-40B4-BE49-F238E27FC236}">
                <a16:creationId xmlns:a16="http://schemas.microsoft.com/office/drawing/2014/main" id="{E79FE6A3-B719-0E77-EEB7-9DC992629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0150" y="341725"/>
            <a:ext cx="914400" cy="914400"/>
          </a:xfrm>
          <a:prstGeom prst="rect">
            <a:avLst/>
          </a:prstGeom>
        </p:spPr>
      </p:pic>
    </p:spTree>
    <p:extLst>
      <p:ext uri="{BB962C8B-B14F-4D97-AF65-F5344CB8AC3E}">
        <p14:creationId xmlns:p14="http://schemas.microsoft.com/office/powerpoint/2010/main" val="3223650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Python Refresh, Part 1</a:t>
            </a:r>
            <a:endParaRPr dirty="0"/>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Python Refresh, Part 2</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Unit Testing/Debugging in Python,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Unit Testing/Debugging in Python, Part 2</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Code Review Best Practices</a:t>
            </a:r>
            <a:endParaRPr dirty="0"/>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Docker &amp; Kubernetes, Part 1</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Docker &amp; Kubernetes, Part 2</a:t>
            </a: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The Past: Client/Server Version Control</a:t>
            </a:r>
            <a:endParaRPr dirty="0"/>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Prior to 10-15 years ago, most version control used client/server model:</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One computer (version control server) had all source code files; it was usually on-site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Client computers (devs) could “check out” a file with the server – that would lock the file to changes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When dev done with work, submits change to server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Once change is made, the file is unlocked for others to modify</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Disadvantage: geographically distributed teams weren’t possible; multiple devs can’t work on the same file</a:t>
            </a:r>
            <a:endParaRPr dirty="0"/>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The source code files are distributed – a full copy of all files, and their entire history, exists on every developers’ computer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Multiple devs can work on the same file simultaneously – when they merge, a computer program will handle routine merge actions; merge conflicts are raised for human interaction</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There are a few popular programs: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Subversion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Mercurial</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Git</a:t>
            </a:r>
            <a:endParaRPr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Git is by far the most popular</a:t>
            </a:r>
            <a:endParaRPr dirty="0"/>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What is it?</a:t>
            </a:r>
            <a:endParaRPr dirty="0"/>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Open-source distributed version control system</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Takes “snapshots” of an application folder as changes occur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Includes both a local and remote component</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Changes are local and are synced with remote as needed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Keeps a log of history of changes and allows return to previous version if required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Available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dirty="0">
                <a:solidFill>
                  <a:schemeClr val="lt1"/>
                </a:solidFill>
                <a:latin typeface="Arial"/>
                <a:ea typeface="Arial"/>
                <a:cs typeface="Arial"/>
                <a:sym typeface="Arial"/>
              </a:rPr>
              <a:t> for download &amp; installation</a:t>
            </a:r>
            <a:endParaRPr dirty="0"/>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dirty="0"/>
              <a:t>Python Refresh</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4831</TotalTime>
  <Words>6285</Words>
  <Application>Microsoft Office PowerPoint</Application>
  <PresentationFormat>On-screen Show (16:9)</PresentationFormat>
  <Paragraphs>860</Paragraphs>
  <Slides>121</Slides>
  <Notes>116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Calibri</vt:lpstr>
      <vt:lpstr>Noto Sans Symbols</vt:lpstr>
      <vt:lpstr>Courier New</vt:lpstr>
      <vt:lpstr>Montserrat</vt:lpstr>
      <vt:lpstr>Arial</vt:lpstr>
      <vt:lpstr>Trebuchet MS</vt:lpstr>
      <vt:lpstr>Montserrat Medium</vt:lpstr>
      <vt:lpstr>Pluralsight default theme</vt:lpstr>
      <vt:lpstr> Welcome EIC EDGE – Week 2 Software Development Practice</vt:lpstr>
      <vt:lpstr>Why study these subjects?</vt:lpstr>
      <vt:lpstr>My pledge to you</vt:lpstr>
      <vt:lpstr>Objectives</vt:lpstr>
      <vt:lpstr>Agenda</vt:lpstr>
      <vt:lpstr>Agenda</vt:lpstr>
      <vt:lpstr>How we’re going to work together</vt:lpstr>
      <vt:lpstr>Would you like to play a game?</vt:lpstr>
      <vt:lpstr>Python Refresh</vt:lpstr>
      <vt:lpstr>Data Types, Operators, and Variables</vt:lpstr>
      <vt:lpstr>Conditionals</vt:lpstr>
      <vt:lpstr>Functions</vt:lpstr>
      <vt:lpstr>Looping</vt:lpstr>
      <vt:lpstr>Additional Datatypes</vt:lpstr>
      <vt:lpstr>Files and Regular Expressions</vt:lpstr>
      <vt:lpstr>Modules</vt:lpstr>
      <vt:lpstr>Object-Oriented Programming</vt:lpstr>
      <vt:lpstr>Unit Testing/Debugging in Python</vt:lpstr>
      <vt:lpstr>Common Components of a Unit Testing Framework</vt:lpstr>
      <vt:lpstr>Arrange, Act, Assert (AAA)</vt:lpstr>
      <vt:lpstr>Arrange</vt:lpstr>
      <vt:lpstr>Act</vt:lpstr>
      <vt:lpstr>Assert</vt:lpstr>
      <vt:lpstr>Writing Unit Tests in unittest</vt:lpstr>
      <vt:lpstr>unittest Framework</vt:lpstr>
      <vt:lpstr>unittest Framework</vt:lpstr>
      <vt:lpstr>unittest Framework - Keys</vt:lpstr>
      <vt:lpstr>unittest Framework</vt:lpstr>
      <vt:lpstr>unittest Framework</vt:lpstr>
      <vt:lpstr>LAB:</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unittest Framework – Test Fixtures</vt:lpstr>
      <vt:lpstr>LAB:</vt:lpstr>
      <vt:lpstr>unittest Framework – Managing Test Execution</vt:lpstr>
      <vt:lpstr>unittest Framework – Managing Test Execution</vt:lpstr>
      <vt:lpstr>unittest Framework – Managing Test Execution</vt:lpstr>
      <vt:lpstr>unittest Framework – Managing Test Execution</vt:lpstr>
      <vt:lpstr>unittest Framework – Managing Test Execution</vt:lpstr>
      <vt:lpstr>unittest Framework – Test Discovery</vt:lpstr>
      <vt:lpstr>unittest Framework – Skipping Tests</vt:lpstr>
      <vt:lpstr>LAB:</vt:lpstr>
      <vt:lpstr>unittest Framework – Managing Test Failures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Filler</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EIC EDGE – Week 1 Software Development Methodology</dc:title>
  <dc:creator>Erik Gross</dc:creator>
  <cp:lastModifiedBy>Allen Sanders</cp:lastModifiedBy>
  <cp:revision>64</cp:revision>
  <cp:lastPrinted>2022-09-26T08:53:22Z</cp:lastPrinted>
  <dcterms:modified xsi:type="dcterms:W3CDTF">2022-10-10T20:31:17Z</dcterms:modified>
</cp:coreProperties>
</file>